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3"/>
  </p:notesMasterIdLst>
  <p:handoutMasterIdLst>
    <p:handoutMasterId r:id="rId44"/>
  </p:handoutMasterIdLst>
  <p:sldIdLst>
    <p:sldId id="267" r:id="rId3"/>
    <p:sldId id="257" r:id="rId4"/>
    <p:sldId id="290" r:id="rId5"/>
    <p:sldId id="269" r:id="rId6"/>
    <p:sldId id="270" r:id="rId7"/>
    <p:sldId id="307" r:id="rId8"/>
    <p:sldId id="311" r:id="rId9"/>
    <p:sldId id="285" r:id="rId10"/>
    <p:sldId id="305" r:id="rId11"/>
    <p:sldId id="306" r:id="rId12"/>
    <p:sldId id="312" r:id="rId13"/>
    <p:sldId id="286" r:id="rId14"/>
    <p:sldId id="291" r:id="rId15"/>
    <p:sldId id="308" r:id="rId16"/>
    <p:sldId id="282" r:id="rId17"/>
    <p:sldId id="304" r:id="rId18"/>
    <p:sldId id="283" r:id="rId19"/>
    <p:sldId id="274" r:id="rId20"/>
    <p:sldId id="276" r:id="rId21"/>
    <p:sldId id="277" r:id="rId22"/>
    <p:sldId id="278" r:id="rId23"/>
    <p:sldId id="279" r:id="rId24"/>
    <p:sldId id="280" r:id="rId25"/>
    <p:sldId id="293" r:id="rId26"/>
    <p:sldId id="281" r:id="rId27"/>
    <p:sldId id="294" r:id="rId28"/>
    <p:sldId id="287" r:id="rId29"/>
    <p:sldId id="288" r:id="rId30"/>
    <p:sldId id="289" r:id="rId31"/>
    <p:sldId id="292" r:id="rId32"/>
    <p:sldId id="296" r:id="rId33"/>
    <p:sldId id="297" r:id="rId34"/>
    <p:sldId id="310" r:id="rId35"/>
    <p:sldId id="298" r:id="rId36"/>
    <p:sldId id="299" r:id="rId37"/>
    <p:sldId id="300" r:id="rId38"/>
    <p:sldId id="302" r:id="rId39"/>
    <p:sldId id="303" r:id="rId40"/>
    <p:sldId id="309" r:id="rId41"/>
    <p:sldId id="30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mc="http://schemas.openxmlformats.org/markup-compatibility/2006" xmlns:mv="urn:schemas-microsoft-com:mac:vml"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381" autoAdjust="0"/>
  </p:normalViewPr>
  <p:slideViewPr>
    <p:cSldViewPr snapToGrid="0">
      <p:cViewPr varScale="1">
        <p:scale>
          <a:sx n="79" d="100"/>
          <a:sy n="79" d="100"/>
        </p:scale>
        <p:origin x="-125" y="-77"/>
      </p:cViewPr>
      <p:guideLst>
        <p:guide orient="horz" pos="2160"/>
        <p:guide pos="3840"/>
      </p:guideLst>
    </p:cSldViewPr>
  </p:slideViewPr>
  <p:notesTextViewPr>
    <p:cViewPr>
      <p:scale>
        <a:sx n="1" d="1"/>
        <a:sy n="1" d="1"/>
      </p:scale>
      <p:origin x="0" y="0"/>
    </p:cViewPr>
  </p:notesTextViewPr>
  <p:sorterViewPr>
    <p:cViewPr>
      <p:scale>
        <a:sx n="132" d="100"/>
        <a:sy n="132"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2-12-05T14:26:14.216" idx="2">
    <p:pos x="10" y="10"/>
    <p:text>Check with andrew.  this may be an old sign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2-12-05T15:09:32.366" idx="5">
    <p:pos x="10" y="10"/>
    <p:text>supervisor should contact project manager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4475077-A074-4E8C-B45E-964494945228}" type="datetimeFigureOut">
              <a:rPr lang="en-US"/>
              <a:pPr/>
              <a:t>4/3/2014</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DE4C80B-8910-445E-8D30-7A590951118B}" type="slidenum">
              <a:rPr/>
              <a:p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2B48A4-4B96-49F4-8C25-4C9D06114B2C}" type="datetimeFigureOut">
              <a:rPr lang="en-US"/>
              <a:pPr/>
              <a:t>4/3/2014</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81F1E7-4EFD-4BFF-B438-FCD52FD36B17}" type="slidenum">
              <a:rPr/>
              <a:p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717550" y="1162050"/>
            <a:ext cx="5575300" cy="3136900"/>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rPr>
              <a:t>Version for outside</a:t>
            </a:r>
            <a:r>
              <a:rPr lang="en-US" baseline="0" dirty="0" smtClean="0">
                <a:latin typeface="Times" charset="0"/>
              </a:rPr>
              <a:t> contractors who enter Penn labs.</a:t>
            </a:r>
            <a:endParaRPr lang="en-US" dirty="0" smtClean="0">
              <a:latin typeface="Times"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105" charset="-128"/>
              </a:defRPr>
            </a:lvl1pPr>
            <a:lvl2pPr marL="757066" indent="-291179">
              <a:defRPr>
                <a:solidFill>
                  <a:schemeClr val="tx1"/>
                </a:solidFill>
                <a:latin typeface="Arial" charset="0"/>
                <a:ea typeface="ＭＳ Ｐゴシック" pitchFamily="-105" charset="-128"/>
              </a:defRPr>
            </a:lvl2pPr>
            <a:lvl3pPr marL="1164717" indent="-232943">
              <a:defRPr>
                <a:solidFill>
                  <a:schemeClr val="tx1"/>
                </a:solidFill>
                <a:latin typeface="Arial" charset="0"/>
                <a:ea typeface="ＭＳ Ｐゴシック" pitchFamily="-105" charset="-128"/>
              </a:defRPr>
            </a:lvl3pPr>
            <a:lvl4pPr marL="1630604" indent="-232943">
              <a:defRPr>
                <a:solidFill>
                  <a:schemeClr val="tx1"/>
                </a:solidFill>
                <a:latin typeface="Arial" charset="0"/>
                <a:ea typeface="ＭＳ Ｐゴシック" pitchFamily="-105" charset="-128"/>
              </a:defRPr>
            </a:lvl4pPr>
            <a:lvl5pPr marL="2096491" indent="-232943">
              <a:defRPr>
                <a:solidFill>
                  <a:schemeClr val="tx1"/>
                </a:solidFill>
                <a:latin typeface="Arial" charset="0"/>
                <a:ea typeface="ＭＳ Ｐゴシック" pitchFamily="-105"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105"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105"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105"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105" charset="-128"/>
              </a:defRPr>
            </a:lvl9pPr>
          </a:lstStyle>
          <a:p>
            <a:fld id="{0771505E-01F5-4537-B71A-D8475E90B6AC}" type="slidenum">
              <a:rPr lang="en-US">
                <a:latin typeface="Times" charset="0"/>
              </a:rPr>
              <a:pPr/>
              <a:t>1</a:t>
            </a:fld>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15</a:t>
            </a:fld>
            <a:endParaRPr lang="en-US"/>
          </a:p>
        </p:txBody>
      </p:sp>
    </p:spTree>
    <p:extLst>
      <p:ext uri="{BB962C8B-B14F-4D97-AF65-F5344CB8AC3E}">
        <p14:creationId xmlns:p14="http://schemas.microsoft.com/office/powerpoint/2010/main" val="61625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16</a:t>
            </a:fld>
            <a:endParaRPr lang="en-US"/>
          </a:p>
        </p:txBody>
      </p:sp>
    </p:spTree>
    <p:extLst>
      <p:ext uri="{BB962C8B-B14F-4D97-AF65-F5344CB8AC3E}">
        <p14:creationId xmlns:p14="http://schemas.microsoft.com/office/powerpoint/2010/main" val="90351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17</a:t>
            </a:fld>
            <a:endParaRPr lang="en-US"/>
          </a:p>
        </p:txBody>
      </p:sp>
    </p:spTree>
    <p:extLst>
      <p:ext uri="{BB962C8B-B14F-4D97-AF65-F5344CB8AC3E}">
        <p14:creationId xmlns:p14="http://schemas.microsoft.com/office/powerpoint/2010/main" val="290689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18</a:t>
            </a:fld>
            <a:endParaRPr lang="en-US"/>
          </a:p>
        </p:txBody>
      </p:sp>
    </p:spTree>
    <p:extLst>
      <p:ext uri="{BB962C8B-B14F-4D97-AF65-F5344CB8AC3E}">
        <p14:creationId xmlns:p14="http://schemas.microsoft.com/office/powerpoint/2010/main" val="25455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19</a:t>
            </a:fld>
            <a:endParaRPr lang="en-US"/>
          </a:p>
        </p:txBody>
      </p:sp>
    </p:spTree>
    <p:extLst>
      <p:ext uri="{BB962C8B-B14F-4D97-AF65-F5344CB8AC3E}">
        <p14:creationId xmlns:p14="http://schemas.microsoft.com/office/powerpoint/2010/main" val="1100889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20</a:t>
            </a:fld>
            <a:endParaRPr lang="en-US"/>
          </a:p>
        </p:txBody>
      </p:sp>
    </p:spTree>
    <p:extLst>
      <p:ext uri="{BB962C8B-B14F-4D97-AF65-F5344CB8AC3E}">
        <p14:creationId xmlns:p14="http://schemas.microsoft.com/office/powerpoint/2010/main" val="2721653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21</a:t>
            </a:fld>
            <a:endParaRPr lang="en-US"/>
          </a:p>
        </p:txBody>
      </p:sp>
    </p:spTree>
    <p:extLst>
      <p:ext uri="{BB962C8B-B14F-4D97-AF65-F5344CB8AC3E}">
        <p14:creationId xmlns:p14="http://schemas.microsoft.com/office/powerpoint/2010/main" val="312272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pPr/>
              <a:t>22</a:t>
            </a:fld>
            <a:endParaRPr lang="en-US"/>
          </a:p>
        </p:txBody>
      </p:sp>
    </p:spTree>
    <p:extLst>
      <p:ext uri="{BB962C8B-B14F-4D97-AF65-F5344CB8AC3E}">
        <p14:creationId xmlns:p14="http://schemas.microsoft.com/office/powerpoint/2010/main" val="1802236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23</a:t>
            </a:fld>
            <a:endParaRPr lang="en-US"/>
          </a:p>
        </p:txBody>
      </p:sp>
    </p:spTree>
    <p:extLst>
      <p:ext uri="{BB962C8B-B14F-4D97-AF65-F5344CB8AC3E}">
        <p14:creationId xmlns:p14="http://schemas.microsoft.com/office/powerpoint/2010/main" val="110196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24</a:t>
            </a:fld>
            <a:endParaRPr lang="en-US"/>
          </a:p>
        </p:txBody>
      </p:sp>
    </p:spTree>
    <p:extLst>
      <p:ext uri="{BB962C8B-B14F-4D97-AF65-F5344CB8AC3E}">
        <p14:creationId xmlns:p14="http://schemas.microsoft.com/office/powerpoint/2010/main" val="583383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a:t>
            </a:fld>
            <a:endParaRPr lang="en-US"/>
          </a:p>
        </p:txBody>
      </p:sp>
    </p:spTree>
    <p:extLst>
      <p:ext uri="{BB962C8B-B14F-4D97-AF65-F5344CB8AC3E}">
        <p14:creationId xmlns:p14="http://schemas.microsoft.com/office/powerpoint/2010/main" val="1316020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703655E-F4C3-4A06-A205-F2A508FB6055}" type="slidenum">
              <a:rPr lang="en-US" smtClean="0"/>
              <a:pPr/>
              <a:t>25</a:t>
            </a:fld>
            <a:endParaRPr lang="en-US" smtClean="0"/>
          </a:p>
        </p:txBody>
      </p:sp>
      <p:sp>
        <p:nvSpPr>
          <p:cNvPr id="31747" name="Rectangle 2"/>
          <p:cNvSpPr>
            <a:spLocks noGrp="1" noRot="1" noChangeAspect="1" noChangeArrowheads="1" noTextEdit="1"/>
          </p:cNvSpPr>
          <p:nvPr>
            <p:ph type="sldImg"/>
          </p:nvPr>
        </p:nvSpPr>
        <p:spPr>
          <a:xfrm>
            <a:off x="406400" y="696913"/>
            <a:ext cx="6197600" cy="3486150"/>
          </a:xfrm>
          <a:ln/>
        </p:spPr>
      </p:sp>
      <p:sp>
        <p:nvSpPr>
          <p:cNvPr id="31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EF18DE4-34FA-944C-A090-924714F75598}" type="slidenum">
              <a:rPr lang="en-US"/>
              <a:pPr/>
              <a:t>26</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dirty="0">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27</a:t>
            </a:fld>
            <a:endParaRPr lang="en-US"/>
          </a:p>
        </p:txBody>
      </p:sp>
    </p:spTree>
    <p:extLst>
      <p:ext uri="{BB962C8B-B14F-4D97-AF65-F5344CB8AC3E}">
        <p14:creationId xmlns:p14="http://schemas.microsoft.com/office/powerpoint/2010/main" val="425855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28</a:t>
            </a:fld>
            <a:endParaRPr lang="en-US"/>
          </a:p>
        </p:txBody>
      </p:sp>
    </p:spTree>
    <p:extLst>
      <p:ext uri="{BB962C8B-B14F-4D97-AF65-F5344CB8AC3E}">
        <p14:creationId xmlns:p14="http://schemas.microsoft.com/office/powerpoint/2010/main" val="118627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29</a:t>
            </a:fld>
            <a:endParaRPr lang="en-US"/>
          </a:p>
        </p:txBody>
      </p:sp>
    </p:spTree>
    <p:extLst>
      <p:ext uri="{BB962C8B-B14F-4D97-AF65-F5344CB8AC3E}">
        <p14:creationId xmlns:p14="http://schemas.microsoft.com/office/powerpoint/2010/main" val="1944305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pPr/>
              <a:t>30</a:t>
            </a:fld>
            <a:endParaRPr lang="en-US"/>
          </a:p>
        </p:txBody>
      </p:sp>
    </p:spTree>
    <p:extLst>
      <p:ext uri="{BB962C8B-B14F-4D97-AF65-F5344CB8AC3E}">
        <p14:creationId xmlns:p14="http://schemas.microsoft.com/office/powerpoint/2010/main" val="1145182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31</a:t>
            </a:fld>
            <a:endParaRPr lang="en-US"/>
          </a:p>
        </p:txBody>
      </p:sp>
    </p:spTree>
    <p:extLst>
      <p:ext uri="{BB962C8B-B14F-4D97-AF65-F5344CB8AC3E}">
        <p14:creationId xmlns:p14="http://schemas.microsoft.com/office/powerpoint/2010/main" val="2335291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32</a:t>
            </a:fld>
            <a:endParaRPr lang="en-US"/>
          </a:p>
        </p:txBody>
      </p:sp>
    </p:spTree>
    <p:extLst>
      <p:ext uri="{BB962C8B-B14F-4D97-AF65-F5344CB8AC3E}">
        <p14:creationId xmlns:p14="http://schemas.microsoft.com/office/powerpoint/2010/main" val="2016600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34</a:t>
            </a:fld>
            <a:endParaRPr lang="en-US"/>
          </a:p>
        </p:txBody>
      </p:sp>
    </p:spTree>
    <p:extLst>
      <p:ext uri="{BB962C8B-B14F-4D97-AF65-F5344CB8AC3E}">
        <p14:creationId xmlns:p14="http://schemas.microsoft.com/office/powerpoint/2010/main" val="159352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35</a:t>
            </a:fld>
            <a:endParaRPr lang="en-US"/>
          </a:p>
        </p:txBody>
      </p:sp>
    </p:spTree>
    <p:extLst>
      <p:ext uri="{BB962C8B-B14F-4D97-AF65-F5344CB8AC3E}">
        <p14:creationId xmlns:p14="http://schemas.microsoft.com/office/powerpoint/2010/main" val="342306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a:t>
            </a:fld>
            <a:endParaRPr lang="en-US"/>
          </a:p>
        </p:txBody>
      </p:sp>
    </p:spTree>
    <p:extLst>
      <p:ext uri="{BB962C8B-B14F-4D97-AF65-F5344CB8AC3E}">
        <p14:creationId xmlns:p14="http://schemas.microsoft.com/office/powerpoint/2010/main" val="283040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36</a:t>
            </a:fld>
            <a:endParaRPr lang="en-US"/>
          </a:p>
        </p:txBody>
      </p:sp>
    </p:spTree>
    <p:extLst>
      <p:ext uri="{BB962C8B-B14F-4D97-AF65-F5344CB8AC3E}">
        <p14:creationId xmlns:p14="http://schemas.microsoft.com/office/powerpoint/2010/main" val="2142591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37</a:t>
            </a:fld>
            <a:endParaRPr lang="en-US"/>
          </a:p>
        </p:txBody>
      </p:sp>
    </p:spTree>
    <p:extLst>
      <p:ext uri="{BB962C8B-B14F-4D97-AF65-F5344CB8AC3E}">
        <p14:creationId xmlns:p14="http://schemas.microsoft.com/office/powerpoint/2010/main" val="2123019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38</a:t>
            </a:fld>
            <a:endParaRPr lang="en-US"/>
          </a:p>
        </p:txBody>
      </p:sp>
    </p:spTree>
    <p:extLst>
      <p:ext uri="{BB962C8B-B14F-4D97-AF65-F5344CB8AC3E}">
        <p14:creationId xmlns:p14="http://schemas.microsoft.com/office/powerpoint/2010/main" val="3443655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pPr/>
              <a:t>40</a:t>
            </a:fld>
            <a:endParaRPr lang="en-US"/>
          </a:p>
        </p:txBody>
      </p:sp>
    </p:spTree>
    <p:extLst>
      <p:ext uri="{BB962C8B-B14F-4D97-AF65-F5344CB8AC3E}">
        <p14:creationId xmlns:p14="http://schemas.microsoft.com/office/powerpoint/2010/main" val="3933717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4</a:t>
            </a:fld>
            <a:endParaRPr lang="en-US"/>
          </a:p>
        </p:txBody>
      </p:sp>
    </p:spTree>
    <p:extLst>
      <p:ext uri="{BB962C8B-B14F-4D97-AF65-F5344CB8AC3E}">
        <p14:creationId xmlns:p14="http://schemas.microsoft.com/office/powerpoint/2010/main" val="76551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4507337-69D0-4857-8B63-F884C554FA05}" type="slidenum">
              <a:rPr lang="en-US" smtClean="0"/>
              <a:pPr/>
              <a:t>5</a:t>
            </a:fld>
            <a:endParaRPr lang="en-US" smtClean="0"/>
          </a:p>
        </p:txBody>
      </p:sp>
      <p:sp>
        <p:nvSpPr>
          <p:cNvPr id="30723" name="Rectangle 2"/>
          <p:cNvSpPr>
            <a:spLocks noGrp="1" noRot="1" noChangeAspect="1" noChangeArrowheads="1" noTextEdit="1"/>
          </p:cNvSpPr>
          <p:nvPr>
            <p:ph type="sldImg"/>
          </p:nvPr>
        </p:nvSpPr>
        <p:spPr>
          <a:xfrm>
            <a:off x="406400" y="696913"/>
            <a:ext cx="6197600" cy="3486150"/>
          </a:xfrm>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8</a:t>
            </a:fld>
            <a:endParaRPr lang="en-US"/>
          </a:p>
        </p:txBody>
      </p:sp>
    </p:spTree>
    <p:extLst>
      <p:ext uri="{BB962C8B-B14F-4D97-AF65-F5344CB8AC3E}">
        <p14:creationId xmlns:p14="http://schemas.microsoft.com/office/powerpoint/2010/main" val="4057327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CC0DC4-14EF-4119-8516-9107F6068B41}" type="slidenum">
              <a:rPr lang="en-US" smtClean="0"/>
              <a:t>9</a:t>
            </a:fld>
            <a:endParaRPr lang="en-US"/>
          </a:p>
        </p:txBody>
      </p:sp>
    </p:spTree>
    <p:extLst>
      <p:ext uri="{BB962C8B-B14F-4D97-AF65-F5344CB8AC3E}">
        <p14:creationId xmlns:p14="http://schemas.microsoft.com/office/powerpoint/2010/main" val="266300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pPr/>
              <a:t>12</a:t>
            </a:fld>
            <a:endParaRPr lang="en-US"/>
          </a:p>
        </p:txBody>
      </p:sp>
    </p:spTree>
    <p:extLst>
      <p:ext uri="{BB962C8B-B14F-4D97-AF65-F5344CB8AC3E}">
        <p14:creationId xmlns:p14="http://schemas.microsoft.com/office/powerpoint/2010/main" val="3902507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F1E7-4EFD-4BFF-B438-FCD52FD36B17}" type="slidenum">
              <a:rPr lang="en-US" smtClean="0"/>
              <a:pPr/>
              <a:t>13</a:t>
            </a:fld>
            <a:endParaRPr lang="en-US"/>
          </a:p>
        </p:txBody>
      </p:sp>
    </p:spTree>
    <p:extLst>
      <p:ext uri="{BB962C8B-B14F-4D97-AF65-F5344CB8AC3E}">
        <p14:creationId xmlns:p14="http://schemas.microsoft.com/office/powerpoint/2010/main" val="2143209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4"/>
            <a:ext cx="10972800" cy="1263534"/>
          </a:xfrm>
        </p:spPr>
        <p:txBody>
          <a:bodyPr anchor="ctr">
            <a:normAutofit/>
          </a:bodyPr>
          <a:lstStyle>
            <a:lvl1pPr algn="l">
              <a:defRPr sz="5800"/>
            </a:lvl1pPr>
          </a:lstStyle>
          <a:p>
            <a:r>
              <a:rPr lang="en-US" smtClean="0"/>
              <a:t>Click to edit Master title style</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3"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pPr/>
              <a:t>4/3/2014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5" y="0"/>
            <a:ext cx="2"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899" y="685801"/>
            <a:ext cx="2324100" cy="54863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685801"/>
            <a:ext cx="8105774" cy="54863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pPr/>
              <a:t>4/3/2014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970" y="152400"/>
            <a:ext cx="1178983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 y="1295401"/>
            <a:ext cx="5791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95401"/>
            <a:ext cx="5791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46226"/>
      </p:ext>
    </p:extLst>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969" y="152400"/>
            <a:ext cx="1178983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3200" y="1295400"/>
            <a:ext cx="5791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295400"/>
            <a:ext cx="5791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76700"/>
            <a:ext cx="57912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393876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402902D-A5F5-4D7D-AAA7-32469BA0BC4D}" type="datetimeFigureOut">
              <a:rPr lang="en-US"/>
              <a:pPr/>
              <a:t>4/3/2014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smtClean="0"/>
              <a:t>Click to edit Master title style</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1" y="1714501"/>
            <a:ext cx="4752108"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73093" y="1714501"/>
            <a:ext cx="4752108"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402902D-A5F5-4D7D-AAA7-32469BA0BC4D}" type="datetimeFigureOut">
              <a:rPr lang="en-US"/>
              <a:pPr/>
              <a:t>4/3/2014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402902D-A5F5-4D7D-AAA7-32469BA0BC4D}" type="datetimeFigureOut">
              <a:rPr lang="en-US"/>
              <a:pPr/>
              <a:t>4/3/2014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02902D-A5F5-4D7D-AAA7-32469BA0BC4D}" type="datetimeFigureOut">
              <a:rPr lang="en-US"/>
              <a:pPr/>
              <a:t>4/3/2014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pPr/>
              <a:t>4/3/2014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1" y="0"/>
            <a:ext cx="2"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smtClean="0"/>
              <a:t>Click to edit Master title style</a:t>
            </a:r>
            <a:endParaRPr/>
          </a:p>
        </p:txBody>
      </p:sp>
      <p:sp>
        <p:nvSpPr>
          <p:cNvPr id="3" name="Content Placeholder 2"/>
          <p:cNvSpPr>
            <a:spLocks noGrp="1"/>
          </p:cNvSpPr>
          <p:nvPr>
            <p:ph idx="1"/>
          </p:nvPr>
        </p:nvSpPr>
        <p:spPr>
          <a:xfrm>
            <a:off x="4699002" y="465514"/>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extLst mod="1">
    <p:ext uri="{DCECCB84-F9BA-43D5-87BE-67443E8EF086}">
      <p15:sldGuideLst xmlns:mc="http://schemas.openxmlformats.org/markup-compatibility/2006" xmlns:mv="urn:schemas-microsoft-com:mac:vml" xmlns=""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1" y="0"/>
            <a:ext cx="2"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9" y="466344"/>
            <a:ext cx="3502153" cy="1600200"/>
          </a:xfrm>
        </p:spPr>
        <p:txBody>
          <a:bodyPr anchor="t">
            <a:normAutofit/>
          </a:bodyPr>
          <a:lstStyle>
            <a:lvl1pPr>
              <a:defRPr sz="2800" b="0"/>
            </a:lvl1pPr>
          </a:lstStyle>
          <a:p>
            <a:r>
              <a:rPr lang="en-US" smtClean="0"/>
              <a:t>Click to edit Master title style</a:t>
            </a:r>
            <a:endParaRPr/>
          </a:p>
        </p:txBody>
      </p:sp>
      <p:sp>
        <p:nvSpPr>
          <p:cNvPr id="3" name="Picture Placeholder 2"/>
          <p:cNvSpPr>
            <a:spLocks noGrp="1"/>
          </p:cNvSpPr>
          <p:nvPr>
            <p:ph type="pic" idx="1"/>
          </p:nvPr>
        </p:nvSpPr>
        <p:spPr>
          <a:xfrm>
            <a:off x="4309873"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84049" y="3749040"/>
            <a:ext cx="3502153"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9486899"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4/3/2014</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6"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mc="http://schemas.openxmlformats.org/markup-compatibility/2006" xmlns:mv="urn:schemas-microsoft-com:mac:vml"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gif"/><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comments" Target="../comments/comment1.xml"/><Relationship Id="rId5" Type="http://schemas.openxmlformats.org/officeDocument/2006/relationships/image" Target="../media/image34.jpeg"/><Relationship Id="rId4" Type="http://schemas.openxmlformats.org/officeDocument/2006/relationships/image" Target="../media/image33.emf"/></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comments" Target="../comments/comment2.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5.wmf"/></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6.wmf"/></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ehrs.upenn.edu/programs/occupat/msd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normAutofit/>
          </a:bodyPr>
          <a:lstStyle/>
          <a:p>
            <a:pPr eaLnBrk="1" hangingPunct="1">
              <a:defRPr/>
            </a:pPr>
            <a:r>
              <a:rPr lang="en-US" sz="4000" dirty="0" smtClean="0"/>
              <a:t>Hazard Communication and Safety Awareness for Contractors Entering Penn Laboratories</a:t>
            </a:r>
          </a:p>
        </p:txBody>
      </p:sp>
      <p:sp>
        <p:nvSpPr>
          <p:cNvPr id="2" name="Rectangle 1"/>
          <p:cNvSpPr/>
          <p:nvPr/>
        </p:nvSpPr>
        <p:spPr>
          <a:xfrm>
            <a:off x="564024" y="6273089"/>
            <a:ext cx="9998580" cy="523220"/>
          </a:xfrm>
          <a:prstGeom prst="rect">
            <a:avLst/>
          </a:prstGeom>
        </p:spPr>
        <p:txBody>
          <a:bodyPr wrap="square">
            <a:spAutoFit/>
          </a:bodyPr>
          <a:lstStyle/>
          <a:p>
            <a:pPr lvl="0">
              <a:buClr>
                <a:prstClr val="white">
                  <a:lumMod val="65000"/>
                </a:prstClr>
              </a:buClr>
              <a:defRPr/>
            </a:pPr>
            <a:r>
              <a:rPr lang="en-US" sz="1400" dirty="0">
                <a:solidFill>
                  <a:prstClr val="white">
                    <a:lumMod val="50000"/>
                  </a:prstClr>
                </a:solidFill>
              </a:rPr>
              <a:t>Environmental Health &amp; Radiation Safety</a:t>
            </a:r>
          </a:p>
          <a:p>
            <a:pPr lvl="0">
              <a:buClr>
                <a:prstClr val="white">
                  <a:lumMod val="65000"/>
                </a:prstClr>
              </a:buClr>
              <a:defRPr/>
            </a:pPr>
            <a:r>
              <a:rPr lang="en-US" sz="1400" dirty="0">
                <a:solidFill>
                  <a:prstClr val="white">
                    <a:lumMod val="50000"/>
                  </a:prstClr>
                </a:solidFill>
              </a:rPr>
              <a:t>215-898-4453</a:t>
            </a:r>
          </a:p>
        </p:txBody>
      </p:sp>
    </p:spTree>
    <p:extLst>
      <p:ext uri="{BB962C8B-B14F-4D97-AF65-F5344CB8AC3E}">
        <p14:creationId xmlns:p14="http://schemas.microsoft.com/office/powerpoint/2010/main" val="27318761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SDS </a:t>
            </a:r>
            <a:r>
              <a:rPr lang="en-US" sz="2000" dirty="0" smtClean="0"/>
              <a:t>(cont’d)</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1750913"/>
              </p:ext>
            </p:extLst>
          </p:nvPr>
        </p:nvGraphicFramePr>
        <p:xfrm>
          <a:off x="1044671" y="1905000"/>
          <a:ext cx="10028768" cy="3606800"/>
        </p:xfrm>
        <a:graphic>
          <a:graphicData uri="http://schemas.openxmlformats.org/drawingml/2006/table">
            <a:tbl>
              <a:tblPr firstRow="1" bandRow="1">
                <a:tableStyleId>{5C22544A-7EE6-4342-B048-85BDC9FD1C3A}</a:tableStyleId>
              </a:tblPr>
              <a:tblGrid>
                <a:gridCol w="711200"/>
                <a:gridCol w="3962400"/>
                <a:gridCol w="5355168"/>
              </a:tblGrid>
              <a:tr h="370840">
                <a:tc>
                  <a:txBody>
                    <a:bodyPr/>
                    <a:lstStyle/>
                    <a:p>
                      <a:endParaRPr lang="en-US" dirty="0"/>
                    </a:p>
                  </a:txBody>
                  <a:tcPr marL="121920" marR="121920"/>
                </a:tc>
                <a:tc>
                  <a:txBody>
                    <a:bodyPr/>
                    <a:lstStyle/>
                    <a:p>
                      <a:r>
                        <a:rPr lang="en-US" dirty="0" smtClean="0"/>
                        <a:t>Section</a:t>
                      </a:r>
                      <a:endParaRPr lang="en-US" dirty="0"/>
                    </a:p>
                  </a:txBody>
                  <a:tcPr marL="121920" marR="121920"/>
                </a:tc>
                <a:tc>
                  <a:txBody>
                    <a:bodyPr/>
                    <a:lstStyle/>
                    <a:p>
                      <a:r>
                        <a:rPr lang="en-US" dirty="0" smtClean="0"/>
                        <a:t>Description</a:t>
                      </a:r>
                      <a:endParaRPr lang="en-US" dirty="0"/>
                    </a:p>
                  </a:txBody>
                  <a:tcPr marL="121920" marR="121920"/>
                </a:tc>
              </a:tr>
              <a:tr h="370840">
                <a:tc>
                  <a:txBody>
                    <a:bodyPr/>
                    <a:lstStyle/>
                    <a:p>
                      <a:r>
                        <a:rPr lang="en-US" dirty="0" smtClean="0"/>
                        <a:t>9</a:t>
                      </a:r>
                      <a:endParaRPr lang="en-US" dirty="0"/>
                    </a:p>
                  </a:txBody>
                  <a:tcPr marL="121920" marR="121920"/>
                </a:tc>
                <a:tc>
                  <a:txBody>
                    <a:bodyPr/>
                    <a:lstStyle/>
                    <a:p>
                      <a:r>
                        <a:rPr lang="en-US" dirty="0" smtClean="0"/>
                        <a:t>Physical and Chemical Characteristics</a:t>
                      </a:r>
                      <a:endParaRPr lang="en-US" dirty="0"/>
                    </a:p>
                  </a:txBody>
                  <a:tcPr marL="121920" marR="121920"/>
                </a:tc>
                <a:tc>
                  <a:txBody>
                    <a:bodyPr/>
                    <a:lstStyle/>
                    <a:p>
                      <a:r>
                        <a:rPr lang="en-US" dirty="0" smtClean="0"/>
                        <a:t>Appearance,</a:t>
                      </a:r>
                      <a:r>
                        <a:rPr lang="en-US" baseline="0" dirty="0" smtClean="0"/>
                        <a:t> odor, flammability</a:t>
                      </a:r>
                      <a:endParaRPr lang="en-US" dirty="0"/>
                    </a:p>
                  </a:txBody>
                  <a:tcPr marL="121920" marR="121920"/>
                </a:tc>
              </a:tr>
              <a:tr h="370840">
                <a:tc>
                  <a:txBody>
                    <a:bodyPr/>
                    <a:lstStyle/>
                    <a:p>
                      <a:r>
                        <a:rPr lang="en-US" dirty="0" smtClean="0"/>
                        <a:t>10</a:t>
                      </a:r>
                      <a:endParaRPr lang="en-US" dirty="0"/>
                    </a:p>
                  </a:txBody>
                  <a:tcPr marL="121920" marR="121920"/>
                </a:tc>
                <a:tc>
                  <a:txBody>
                    <a:bodyPr/>
                    <a:lstStyle/>
                    <a:p>
                      <a:r>
                        <a:rPr lang="en-US" dirty="0" smtClean="0"/>
                        <a:t>Stability and Reactivity</a:t>
                      </a:r>
                      <a:endParaRPr lang="en-US" dirty="0"/>
                    </a:p>
                  </a:txBody>
                  <a:tcPr marL="121920" marR="121920"/>
                </a:tc>
                <a:tc>
                  <a:txBody>
                    <a:bodyPr/>
                    <a:lstStyle/>
                    <a:p>
                      <a:r>
                        <a:rPr lang="en-US" dirty="0" smtClean="0"/>
                        <a:t>Stable or unstable</a:t>
                      </a:r>
                      <a:endParaRPr lang="en-US" dirty="0"/>
                    </a:p>
                  </a:txBody>
                  <a:tcPr marL="121920" marR="121920"/>
                </a:tc>
              </a:tr>
              <a:tr h="370840">
                <a:tc>
                  <a:txBody>
                    <a:bodyPr/>
                    <a:lstStyle/>
                    <a:p>
                      <a:r>
                        <a:rPr lang="en-US" b="1" dirty="0" smtClean="0"/>
                        <a:t>11</a:t>
                      </a:r>
                      <a:endParaRPr lang="en-US" b="1" dirty="0"/>
                    </a:p>
                  </a:txBody>
                  <a:tcPr marL="121920" marR="121920"/>
                </a:tc>
                <a:tc>
                  <a:txBody>
                    <a:bodyPr/>
                    <a:lstStyle/>
                    <a:p>
                      <a:r>
                        <a:rPr lang="en-US" b="1" dirty="0" smtClean="0"/>
                        <a:t>Toxicological</a:t>
                      </a:r>
                      <a:r>
                        <a:rPr lang="en-US" b="1" baseline="0" dirty="0" smtClean="0"/>
                        <a:t> Information</a:t>
                      </a:r>
                      <a:endParaRPr lang="en-US" b="1" dirty="0"/>
                    </a:p>
                  </a:txBody>
                  <a:tcPr marL="121920" marR="121920"/>
                </a:tc>
                <a:tc>
                  <a:txBody>
                    <a:bodyPr/>
                    <a:lstStyle/>
                    <a:p>
                      <a:r>
                        <a:rPr lang="en-US" b="1" dirty="0" smtClean="0"/>
                        <a:t>Routes</a:t>
                      </a:r>
                      <a:r>
                        <a:rPr lang="en-US" b="1" baseline="0" dirty="0" smtClean="0"/>
                        <a:t> of exposure, acute and chronic health effects, symptoms</a:t>
                      </a:r>
                      <a:endParaRPr lang="en-US" b="1" dirty="0"/>
                    </a:p>
                  </a:txBody>
                  <a:tcPr marL="121920" marR="121920"/>
                </a:tc>
              </a:tr>
              <a:tr h="370840">
                <a:tc>
                  <a:txBody>
                    <a:bodyPr/>
                    <a:lstStyle/>
                    <a:p>
                      <a:r>
                        <a:rPr lang="en-US" dirty="0" smtClean="0"/>
                        <a:t>12</a:t>
                      </a:r>
                      <a:endParaRPr lang="en-US" dirty="0"/>
                    </a:p>
                  </a:txBody>
                  <a:tcPr marL="121920" marR="121920"/>
                </a:tc>
                <a:tc>
                  <a:txBody>
                    <a:bodyPr/>
                    <a:lstStyle/>
                    <a:p>
                      <a:r>
                        <a:rPr lang="en-US" dirty="0" smtClean="0"/>
                        <a:t>Ecological</a:t>
                      </a:r>
                      <a:r>
                        <a:rPr lang="en-US" baseline="0" dirty="0" smtClean="0"/>
                        <a:t> Information</a:t>
                      </a:r>
                      <a:endParaRPr lang="en-US" dirty="0"/>
                    </a:p>
                  </a:txBody>
                  <a:tcPr marL="121920" marR="121920"/>
                </a:tc>
                <a:tc>
                  <a:txBody>
                    <a:bodyPr/>
                    <a:lstStyle/>
                    <a:p>
                      <a:endParaRPr lang="en-US"/>
                    </a:p>
                  </a:txBody>
                  <a:tcPr marL="121920" marR="121920"/>
                </a:tc>
              </a:tr>
              <a:tr h="370840">
                <a:tc>
                  <a:txBody>
                    <a:bodyPr/>
                    <a:lstStyle/>
                    <a:p>
                      <a:r>
                        <a:rPr lang="en-US" dirty="0" smtClean="0"/>
                        <a:t>13</a:t>
                      </a:r>
                      <a:endParaRPr lang="en-US" dirty="0"/>
                    </a:p>
                  </a:txBody>
                  <a:tcPr marL="121920" marR="121920"/>
                </a:tc>
                <a:tc>
                  <a:txBody>
                    <a:bodyPr/>
                    <a:lstStyle/>
                    <a:p>
                      <a:r>
                        <a:rPr lang="en-US" dirty="0" smtClean="0"/>
                        <a:t>Disposal Considerations</a:t>
                      </a:r>
                      <a:endParaRPr lang="en-US" dirty="0"/>
                    </a:p>
                  </a:txBody>
                  <a:tcPr marL="121920" marR="121920"/>
                </a:tc>
                <a:tc>
                  <a:txBody>
                    <a:bodyPr/>
                    <a:lstStyle/>
                    <a:p>
                      <a:r>
                        <a:rPr lang="en-US" dirty="0" smtClean="0"/>
                        <a:t>         Non-mandatory</a:t>
                      </a:r>
                      <a:endParaRPr lang="en-US" dirty="0"/>
                    </a:p>
                  </a:txBody>
                  <a:tcPr marL="121920" marR="121920"/>
                </a:tc>
              </a:tr>
              <a:tr h="370840">
                <a:tc>
                  <a:txBody>
                    <a:bodyPr/>
                    <a:lstStyle/>
                    <a:p>
                      <a:r>
                        <a:rPr lang="en-US" dirty="0" smtClean="0"/>
                        <a:t>14</a:t>
                      </a:r>
                      <a:endParaRPr lang="en-US" dirty="0"/>
                    </a:p>
                  </a:txBody>
                  <a:tcPr marL="121920" marR="121920"/>
                </a:tc>
                <a:tc>
                  <a:txBody>
                    <a:bodyPr/>
                    <a:lstStyle/>
                    <a:p>
                      <a:r>
                        <a:rPr lang="en-US" dirty="0" smtClean="0"/>
                        <a:t>Transport</a:t>
                      </a:r>
                      <a:r>
                        <a:rPr lang="en-US" baseline="0" dirty="0" smtClean="0"/>
                        <a:t> Information</a:t>
                      </a:r>
                      <a:endParaRPr lang="en-US" dirty="0"/>
                    </a:p>
                  </a:txBody>
                  <a:tcPr marL="121920" marR="121920"/>
                </a:tc>
                <a:tc>
                  <a:txBody>
                    <a:bodyPr/>
                    <a:lstStyle/>
                    <a:p>
                      <a:endParaRPr lang="en-US" dirty="0"/>
                    </a:p>
                  </a:txBody>
                  <a:tcPr marL="121920" marR="121920"/>
                </a:tc>
              </a:tr>
              <a:tr h="370840">
                <a:tc>
                  <a:txBody>
                    <a:bodyPr/>
                    <a:lstStyle/>
                    <a:p>
                      <a:r>
                        <a:rPr lang="en-US" dirty="0" smtClean="0"/>
                        <a:t>15</a:t>
                      </a:r>
                      <a:endParaRPr lang="en-US" dirty="0"/>
                    </a:p>
                  </a:txBody>
                  <a:tcPr marL="121920" marR="121920"/>
                </a:tc>
                <a:tc>
                  <a:txBody>
                    <a:bodyPr/>
                    <a:lstStyle/>
                    <a:p>
                      <a:r>
                        <a:rPr lang="en-US" dirty="0" smtClean="0"/>
                        <a:t>Regulatory Information</a:t>
                      </a:r>
                      <a:endParaRPr lang="en-US" dirty="0"/>
                    </a:p>
                  </a:txBody>
                  <a:tcPr marL="121920" marR="121920"/>
                </a:tc>
                <a:tc>
                  <a:txBody>
                    <a:bodyPr/>
                    <a:lstStyle/>
                    <a:p>
                      <a:endParaRPr lang="en-US"/>
                    </a:p>
                  </a:txBody>
                  <a:tcPr marL="121920" marR="121920"/>
                </a:tc>
              </a:tr>
              <a:tr h="370840">
                <a:tc>
                  <a:txBody>
                    <a:bodyPr/>
                    <a:lstStyle/>
                    <a:p>
                      <a:r>
                        <a:rPr lang="en-US" dirty="0" smtClean="0"/>
                        <a:t>16</a:t>
                      </a:r>
                      <a:endParaRPr lang="en-US" dirty="0"/>
                    </a:p>
                  </a:txBody>
                  <a:tcPr marL="121920" marR="121920"/>
                </a:tc>
                <a:tc>
                  <a:txBody>
                    <a:bodyPr/>
                    <a:lstStyle/>
                    <a:p>
                      <a:r>
                        <a:rPr lang="en-US" dirty="0" smtClean="0"/>
                        <a:t>Other</a:t>
                      </a:r>
                      <a:endParaRPr lang="en-US" dirty="0"/>
                    </a:p>
                  </a:txBody>
                  <a:tcPr marL="121920" marR="121920"/>
                </a:tc>
                <a:tc>
                  <a:txBody>
                    <a:bodyPr/>
                    <a:lstStyle/>
                    <a:p>
                      <a:r>
                        <a:rPr lang="en-US" dirty="0" smtClean="0"/>
                        <a:t>NFPA, Revision</a:t>
                      </a:r>
                      <a:r>
                        <a:rPr lang="en-US" baseline="0" dirty="0" smtClean="0"/>
                        <a:t> date</a:t>
                      </a:r>
                      <a:endParaRPr lang="en-US" dirty="0"/>
                    </a:p>
                  </a:txBody>
                  <a:tcPr marL="121920" marR="121920"/>
                </a:tc>
              </a:tr>
            </a:tbl>
          </a:graphicData>
        </a:graphic>
      </p:graphicFrame>
      <p:sp>
        <p:nvSpPr>
          <p:cNvPr id="6" name="Right Brace 5"/>
          <p:cNvSpPr/>
          <p:nvPr/>
        </p:nvSpPr>
        <p:spPr>
          <a:xfrm>
            <a:off x="5715620" y="3703983"/>
            <a:ext cx="5080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940237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0139" y="-49353"/>
            <a:ext cx="11126803" cy="8009445"/>
            <a:chOff x="609600" y="0"/>
            <a:chExt cx="7924800" cy="6858000"/>
          </a:xfrm>
        </p:grpSpPr>
        <p:sp>
          <p:nvSpPr>
            <p:cNvPr id="4" name="Rectangle 3"/>
            <p:cNvSpPr/>
            <p:nvPr/>
          </p:nvSpPr>
          <p:spPr>
            <a:xfrm>
              <a:off x="609600" y="0"/>
              <a:ext cx="7924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img.docstoccdn.com/thumb/orig/4901787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3849"/>
              <a:ext cx="5181600" cy="67116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0295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27000"/>
            <a:ext cx="10798629" cy="1097280"/>
          </a:xfrm>
        </p:spPr>
        <p:txBody>
          <a:bodyPr/>
          <a:lstStyle/>
          <a:p>
            <a:r>
              <a:rPr lang="en-US" dirty="0" smtClean="0"/>
              <a:t>Types of chemical labeling that you may see on campus:</a:t>
            </a:r>
            <a:endParaRPr lang="en-US" dirty="0"/>
          </a:p>
        </p:txBody>
      </p:sp>
      <p:sp>
        <p:nvSpPr>
          <p:cNvPr id="3" name="Content Placeholder 2"/>
          <p:cNvSpPr>
            <a:spLocks noGrp="1"/>
          </p:cNvSpPr>
          <p:nvPr>
            <p:ph sz="half" idx="1"/>
          </p:nvPr>
        </p:nvSpPr>
        <p:spPr>
          <a:xfrm>
            <a:off x="497739" y="2239347"/>
            <a:ext cx="5283848" cy="4297069"/>
          </a:xfrm>
        </p:spPr>
        <p:txBody>
          <a:bodyPr>
            <a:normAutofit fontScale="92500"/>
          </a:bodyPr>
          <a:lstStyle/>
          <a:p>
            <a:r>
              <a:rPr lang="en-US" dirty="0" smtClean="0"/>
              <a:t>Product name</a:t>
            </a:r>
          </a:p>
          <a:p>
            <a:r>
              <a:rPr lang="en-US" dirty="0" smtClean="0"/>
              <a:t>“Danger” or “Warning"</a:t>
            </a:r>
          </a:p>
          <a:p>
            <a:r>
              <a:rPr lang="en-US" dirty="0" smtClean="0"/>
              <a:t>Pictogram </a:t>
            </a:r>
          </a:p>
          <a:p>
            <a:endParaRPr lang="en-US" dirty="0"/>
          </a:p>
          <a:p>
            <a:endParaRPr lang="en-US" dirty="0" smtClean="0"/>
          </a:p>
          <a:p>
            <a:r>
              <a:rPr lang="en-US" dirty="0" smtClean="0"/>
              <a:t>Hazard statement</a:t>
            </a:r>
          </a:p>
          <a:p>
            <a:r>
              <a:rPr lang="en-US" dirty="0" smtClean="0"/>
              <a:t>Precautionary statements</a:t>
            </a:r>
          </a:p>
          <a:p>
            <a:r>
              <a:rPr lang="en-US" dirty="0" smtClean="0"/>
              <a:t>Manufacturer address  and telephone number</a:t>
            </a:r>
            <a:endParaRPr lang="en-US" dirty="0"/>
          </a:p>
        </p:txBody>
      </p:sp>
      <p:sp>
        <p:nvSpPr>
          <p:cNvPr id="4" name="Content Placeholder 3"/>
          <p:cNvSpPr>
            <a:spLocks noGrp="1"/>
          </p:cNvSpPr>
          <p:nvPr>
            <p:ph sz="half" idx="2"/>
          </p:nvPr>
        </p:nvSpPr>
        <p:spPr>
          <a:xfrm>
            <a:off x="7091265" y="2274656"/>
            <a:ext cx="4033935" cy="3897545"/>
          </a:xfrm>
        </p:spPr>
        <p:txBody>
          <a:bodyPr>
            <a:normAutofit fontScale="92500"/>
          </a:bodyPr>
          <a:lstStyle/>
          <a:p>
            <a:r>
              <a:rPr lang="en-US" dirty="0" smtClean="0"/>
              <a:t>Chemical name</a:t>
            </a:r>
          </a:p>
          <a:p>
            <a:r>
              <a:rPr lang="en-US" dirty="0" smtClean="0"/>
              <a:t>Hazard (optional)</a:t>
            </a:r>
            <a:endParaRPr lang="en-US" dirty="0"/>
          </a:p>
        </p:txBody>
      </p:sp>
      <p:sp>
        <p:nvSpPr>
          <p:cNvPr id="5" name="TextBox 4"/>
          <p:cNvSpPr txBox="1"/>
          <p:nvPr/>
        </p:nvSpPr>
        <p:spPr>
          <a:xfrm>
            <a:off x="326571" y="1744824"/>
            <a:ext cx="4917233" cy="523220"/>
          </a:xfrm>
          <a:prstGeom prst="rect">
            <a:avLst/>
          </a:prstGeom>
          <a:noFill/>
        </p:spPr>
        <p:txBody>
          <a:bodyPr wrap="square" rtlCol="0">
            <a:spAutoFit/>
          </a:bodyPr>
          <a:lstStyle/>
          <a:p>
            <a:r>
              <a:rPr lang="en-US" sz="2800" u="sng" dirty="0" smtClean="0"/>
              <a:t>Manufacturer Label </a:t>
            </a:r>
            <a:endParaRPr lang="en-US" sz="2800" u="sng" dirty="0"/>
          </a:p>
        </p:txBody>
      </p:sp>
      <p:sp>
        <p:nvSpPr>
          <p:cNvPr id="6" name="TextBox 5"/>
          <p:cNvSpPr txBox="1"/>
          <p:nvPr/>
        </p:nvSpPr>
        <p:spPr>
          <a:xfrm>
            <a:off x="6708710" y="1751436"/>
            <a:ext cx="4352259" cy="523220"/>
          </a:xfrm>
          <a:prstGeom prst="rect">
            <a:avLst/>
          </a:prstGeom>
          <a:noFill/>
        </p:spPr>
        <p:txBody>
          <a:bodyPr wrap="square" rtlCol="0">
            <a:spAutoFit/>
          </a:bodyPr>
          <a:lstStyle/>
          <a:p>
            <a:r>
              <a:rPr lang="en-US" sz="2800" u="sng" dirty="0" smtClean="0"/>
              <a:t>Laboratory Label</a:t>
            </a:r>
            <a:endParaRPr lang="en-US" sz="2800" u="sng" dirty="0"/>
          </a:p>
        </p:txBody>
      </p:sp>
      <p:graphicFrame>
        <p:nvGraphicFramePr>
          <p:cNvPr id="7" name="Table 6"/>
          <p:cNvGraphicFramePr>
            <a:graphicFrameLocks noGrp="1"/>
          </p:cNvGraphicFramePr>
          <p:nvPr>
            <p:extLst>
              <p:ext uri="{D42A27DB-BD31-4B8C-83A1-F6EECF244321}">
                <p14:modId xmlns:p14="http://schemas.microsoft.com/office/powerpoint/2010/main" val="590646418"/>
              </p:ext>
            </p:extLst>
          </p:nvPr>
        </p:nvGraphicFramePr>
        <p:xfrm>
          <a:off x="521262" y="3714426"/>
          <a:ext cx="6458490" cy="793750"/>
        </p:xfrm>
        <a:graphic>
          <a:graphicData uri="http://schemas.openxmlformats.org/drawingml/2006/table">
            <a:tbl>
              <a:tblPr firstRow="1" firstCol="1" bandRow="1">
                <a:tableStyleId>{69012ECD-51FC-41F1-AA8D-1B2483CD663E}</a:tableStyleId>
              </a:tblPr>
              <a:tblGrid>
                <a:gridCol w="717610"/>
                <a:gridCol w="717610"/>
                <a:gridCol w="717610"/>
                <a:gridCol w="717610"/>
                <a:gridCol w="717610"/>
                <a:gridCol w="717610"/>
                <a:gridCol w="717610"/>
                <a:gridCol w="717610"/>
                <a:gridCol w="717610"/>
              </a:tblGrid>
              <a:tr h="793750">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a:effectLst/>
                        <a:latin typeface="Calibri"/>
                        <a:ea typeface="Calibri"/>
                        <a:cs typeface="Times New Roman"/>
                      </a:endParaRPr>
                    </a:p>
                  </a:txBody>
                  <a:tcPr marL="68580" marR="68580" marT="0" marB="0">
                    <a:solidFill>
                      <a:schemeClr val="tx1"/>
                    </a:solidFill>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solidFill>
                      <a:schemeClr val="tx1"/>
                    </a:solidFill>
                  </a:tcPr>
                </a:tc>
              </a:tr>
            </a:tbl>
          </a:graphicData>
        </a:graphic>
      </p:graphicFrame>
      <p:pic>
        <p:nvPicPr>
          <p:cNvPr id="1033" name="Picture 1" descr="http://www.osha.gov/dsg/hazcom/pictograms/image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39" y="3729491"/>
            <a:ext cx="740017" cy="739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 descr="Fl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441" y="3730964"/>
            <a:ext cx="739775" cy="7397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descr="Exploding Bo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242" y="3730964"/>
            <a:ext cx="739775" cy="73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4" descr="Skull and Crossbo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017" y="3707265"/>
            <a:ext cx="784225" cy="784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orro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8266" y="3723026"/>
            <a:ext cx="792162" cy="792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 descr="Gas Cylin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401" y="3730964"/>
            <a:ext cx="784225" cy="784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7" descr="Health Haz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090" y="3730964"/>
            <a:ext cx="792162" cy="7921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8" descr="Environ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302" y="3738902"/>
            <a:ext cx="784225" cy="7842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 descr="Exclamation Ma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5527" y="3734932"/>
            <a:ext cx="792162" cy="7921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ight-to-Know wash bottles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34500" y="3600805"/>
            <a:ext cx="28575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t0.gstatic.com/images?q=tbn:ANd9GcRRbHuBvuQ5dnX6RFOgE33Dc8evzIm-2Mnz9l7CPH6RL21gXJDDVGXGjlOW4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75201" y="3482802"/>
            <a:ext cx="1819275"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1969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32" y="127000"/>
            <a:ext cx="10783368" cy="1097280"/>
          </a:xfrm>
        </p:spPr>
        <p:txBody>
          <a:bodyPr/>
          <a:lstStyle/>
          <a:p>
            <a:r>
              <a:rPr lang="en-US" dirty="0" smtClean="0"/>
              <a:t>Labeling Pictograms</a:t>
            </a:r>
            <a:endParaRPr lang="en-US" dirty="0"/>
          </a:p>
        </p:txBody>
      </p:sp>
      <p:grpSp>
        <p:nvGrpSpPr>
          <p:cNvPr id="4" name="Group 3"/>
          <p:cNvGrpSpPr/>
          <p:nvPr/>
        </p:nvGrpSpPr>
        <p:grpSpPr>
          <a:xfrm>
            <a:off x="2529555" y="2092109"/>
            <a:ext cx="6845181" cy="819830"/>
            <a:chOff x="497739" y="3707265"/>
            <a:chExt cx="6489950" cy="819830"/>
          </a:xfrm>
          <a:solidFill>
            <a:schemeClr val="tx1"/>
          </a:solidFill>
        </p:grpSpPr>
        <p:pic>
          <p:nvPicPr>
            <p:cNvPr id="5" name="Picture 1" descr="http://www.osha.gov/dsg/hazcom/pictograms/image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39" y="3729491"/>
              <a:ext cx="740017" cy="739775"/>
            </a:xfrm>
            <a:prstGeom prst="rect">
              <a:avLst/>
            </a:prstGeom>
            <a:grpFill/>
            <a:extLst/>
          </p:spPr>
        </p:pic>
        <p:pic>
          <p:nvPicPr>
            <p:cNvPr id="6" name="Picture 2" descr="Fl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441" y="3730964"/>
              <a:ext cx="739775" cy="739775"/>
            </a:xfrm>
            <a:prstGeom prst="rect">
              <a:avLst/>
            </a:prstGeom>
            <a:grpFill/>
            <a:extLst/>
          </p:spPr>
        </p:pic>
        <p:pic>
          <p:nvPicPr>
            <p:cNvPr id="7" name="Picture 3" descr="Exploding Bom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242" y="3730964"/>
              <a:ext cx="739775" cy="739775"/>
            </a:xfrm>
            <a:prstGeom prst="rect">
              <a:avLst/>
            </a:prstGeom>
            <a:grpFill/>
            <a:extLst/>
          </p:spPr>
        </p:pic>
        <p:pic>
          <p:nvPicPr>
            <p:cNvPr id="8" name="Picture 4" descr="Skull and Crossbon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8017" y="3707265"/>
              <a:ext cx="784225" cy="784225"/>
            </a:xfrm>
            <a:prstGeom prst="rect">
              <a:avLst/>
            </a:prstGeom>
            <a:grpFill/>
            <a:extLst/>
          </p:spPr>
        </p:pic>
        <p:pic>
          <p:nvPicPr>
            <p:cNvPr id="9" name="Picture 5" descr="Corro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8266" y="3723026"/>
              <a:ext cx="792162" cy="792163"/>
            </a:xfrm>
            <a:prstGeom prst="rect">
              <a:avLst/>
            </a:prstGeom>
            <a:grpFill/>
            <a:extLst/>
          </p:spPr>
        </p:pic>
        <p:pic>
          <p:nvPicPr>
            <p:cNvPr id="10" name="Picture 6" descr="Gas Cylin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9401" y="3730964"/>
              <a:ext cx="784225" cy="784225"/>
            </a:xfrm>
            <a:prstGeom prst="rect">
              <a:avLst/>
            </a:prstGeom>
            <a:grpFill/>
            <a:extLst/>
          </p:spPr>
        </p:pic>
        <p:pic>
          <p:nvPicPr>
            <p:cNvPr id="11" name="Picture 7" descr="Health Haz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090" y="3730964"/>
              <a:ext cx="792162" cy="792163"/>
            </a:xfrm>
            <a:prstGeom prst="rect">
              <a:avLst/>
            </a:prstGeom>
            <a:grpFill/>
            <a:extLst/>
          </p:spPr>
        </p:pic>
        <p:pic>
          <p:nvPicPr>
            <p:cNvPr id="12" name="Picture 8" descr="Environ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1302" y="3738902"/>
              <a:ext cx="784225" cy="784225"/>
            </a:xfrm>
            <a:prstGeom prst="rect">
              <a:avLst/>
            </a:prstGeom>
            <a:grpFill/>
            <a:extLst/>
          </p:spPr>
        </p:pic>
        <p:pic>
          <p:nvPicPr>
            <p:cNvPr id="13" name="Picture 9" descr="Exclamation Ma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5527" y="3734932"/>
              <a:ext cx="792162" cy="792163"/>
            </a:xfrm>
            <a:prstGeom prst="rect">
              <a:avLst/>
            </a:prstGeom>
            <a:grpFill/>
            <a:extLst/>
          </p:spPr>
        </p:pic>
      </p:grpSp>
      <p:sp>
        <p:nvSpPr>
          <p:cNvPr id="15" name="Up Arrow 14"/>
          <p:cNvSpPr/>
          <p:nvPr/>
        </p:nvSpPr>
        <p:spPr>
          <a:xfrm>
            <a:off x="2346338" y="3093578"/>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Oxidizer</a:t>
            </a:r>
            <a:endParaRPr lang="en-US" dirty="0"/>
          </a:p>
        </p:txBody>
      </p:sp>
      <p:sp>
        <p:nvSpPr>
          <p:cNvPr id="17" name="Content Placeholder 16"/>
          <p:cNvSpPr>
            <a:spLocks noGrp="1"/>
          </p:cNvSpPr>
          <p:nvPr>
            <p:ph idx="1"/>
          </p:nvPr>
        </p:nvSpPr>
        <p:spPr/>
        <p:txBody>
          <a:bodyPr/>
          <a:lstStyle/>
          <a:p>
            <a:pPr marL="0" indent="0">
              <a:buNone/>
            </a:pPr>
            <a:endParaRPr lang="en-US" dirty="0"/>
          </a:p>
        </p:txBody>
      </p:sp>
      <p:sp>
        <p:nvSpPr>
          <p:cNvPr id="18" name="Up Arrow 17"/>
          <p:cNvSpPr/>
          <p:nvPr/>
        </p:nvSpPr>
        <p:spPr>
          <a:xfrm>
            <a:off x="3057842" y="3093572"/>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Flammable</a:t>
            </a:r>
            <a:endParaRPr lang="en-US" dirty="0"/>
          </a:p>
        </p:txBody>
      </p:sp>
      <p:sp>
        <p:nvSpPr>
          <p:cNvPr id="19" name="Up Arrow 18"/>
          <p:cNvSpPr/>
          <p:nvPr/>
        </p:nvSpPr>
        <p:spPr>
          <a:xfrm>
            <a:off x="3749538" y="3093578"/>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Explosive</a:t>
            </a:r>
            <a:endParaRPr lang="en-US" dirty="0"/>
          </a:p>
        </p:txBody>
      </p:sp>
      <p:sp>
        <p:nvSpPr>
          <p:cNvPr id="20" name="Up Arrow 19"/>
          <p:cNvSpPr/>
          <p:nvPr/>
        </p:nvSpPr>
        <p:spPr>
          <a:xfrm>
            <a:off x="4553248" y="3093578"/>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Toxic</a:t>
            </a:r>
            <a:endParaRPr lang="en-US" dirty="0"/>
          </a:p>
        </p:txBody>
      </p:sp>
      <p:sp>
        <p:nvSpPr>
          <p:cNvPr id="21" name="Up Arrow 20"/>
          <p:cNvSpPr/>
          <p:nvPr/>
        </p:nvSpPr>
        <p:spPr>
          <a:xfrm>
            <a:off x="5296010" y="3093577"/>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Corrosive</a:t>
            </a:r>
            <a:endParaRPr lang="en-US" dirty="0"/>
          </a:p>
        </p:txBody>
      </p:sp>
      <p:sp>
        <p:nvSpPr>
          <p:cNvPr id="22" name="Up Arrow 21"/>
          <p:cNvSpPr/>
          <p:nvPr/>
        </p:nvSpPr>
        <p:spPr>
          <a:xfrm>
            <a:off x="6020790" y="3093576"/>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Gas under Pressure</a:t>
            </a:r>
            <a:endParaRPr lang="en-US" dirty="0"/>
          </a:p>
        </p:txBody>
      </p:sp>
      <p:sp>
        <p:nvSpPr>
          <p:cNvPr id="23" name="Up Arrow 22"/>
          <p:cNvSpPr/>
          <p:nvPr/>
        </p:nvSpPr>
        <p:spPr>
          <a:xfrm>
            <a:off x="6779838" y="3093578"/>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Health Hazard</a:t>
            </a:r>
            <a:endParaRPr lang="en-US" dirty="0"/>
          </a:p>
        </p:txBody>
      </p:sp>
      <p:sp>
        <p:nvSpPr>
          <p:cNvPr id="24" name="Up Arrow 23"/>
          <p:cNvSpPr/>
          <p:nvPr/>
        </p:nvSpPr>
        <p:spPr>
          <a:xfrm>
            <a:off x="7552162" y="3093574"/>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Environmental Hazard</a:t>
            </a:r>
            <a:endParaRPr lang="en-US" dirty="0"/>
          </a:p>
        </p:txBody>
      </p:sp>
      <p:sp>
        <p:nvSpPr>
          <p:cNvPr id="25" name="Up Arrow 24"/>
          <p:cNvSpPr/>
          <p:nvPr/>
        </p:nvSpPr>
        <p:spPr>
          <a:xfrm>
            <a:off x="8318424" y="3093573"/>
            <a:ext cx="1146955" cy="1837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Irritant</a:t>
            </a:r>
            <a:endParaRPr lang="en-US" dirty="0"/>
          </a:p>
        </p:txBody>
      </p:sp>
    </p:spTree>
    <p:extLst>
      <p:ext uri="{BB962C8B-B14F-4D97-AF65-F5344CB8AC3E}">
        <p14:creationId xmlns:p14="http://schemas.microsoft.com/office/powerpoint/2010/main" val="20881339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Laboratories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0755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03" y="127000"/>
            <a:ext cx="10826097" cy="1097280"/>
          </a:xfrm>
        </p:spPr>
        <p:txBody>
          <a:bodyPr/>
          <a:lstStyle/>
          <a:p>
            <a:pPr>
              <a:defRPr/>
            </a:pPr>
            <a:r>
              <a:rPr lang="en-US" dirty="0" smtClean="0"/>
              <a:t>Entering Penn Laboratories</a:t>
            </a:r>
            <a:endParaRPr lang="en-US" dirty="0"/>
          </a:p>
        </p:txBody>
      </p:sp>
      <p:sp>
        <p:nvSpPr>
          <p:cNvPr id="3" name="Content Placeholder 2"/>
          <p:cNvSpPr>
            <a:spLocks noGrp="1"/>
          </p:cNvSpPr>
          <p:nvPr>
            <p:ph idx="1"/>
          </p:nvPr>
        </p:nvSpPr>
        <p:spPr>
          <a:xfrm>
            <a:off x="494522" y="1530219"/>
            <a:ext cx="10630678" cy="5159829"/>
          </a:xfrm>
        </p:spPr>
        <p:txBody>
          <a:bodyPr>
            <a:normAutofit fontScale="92500" lnSpcReduction="10000"/>
          </a:bodyPr>
          <a:lstStyle/>
          <a:p>
            <a:pPr>
              <a:buBlip>
                <a:blip r:embed="rId3"/>
              </a:buBlip>
              <a:defRPr/>
            </a:pPr>
            <a:r>
              <a:rPr lang="en-US" sz="2800" dirty="0" smtClean="0"/>
              <a:t>Each building has a </a:t>
            </a:r>
            <a:r>
              <a:rPr lang="en-US" sz="2800" u="sng" dirty="0" smtClean="0"/>
              <a:t>building administrator</a:t>
            </a:r>
            <a:r>
              <a:rPr lang="en-US" sz="2800" dirty="0" smtClean="0"/>
              <a:t>.  You must contact the building administrator or project manager prior to entering a laboratory.</a:t>
            </a:r>
          </a:p>
          <a:p>
            <a:pPr>
              <a:buBlip>
                <a:blip r:embed="rId3"/>
              </a:buBlip>
              <a:defRPr/>
            </a:pPr>
            <a:r>
              <a:rPr lang="en-US" sz="2800" u="sng" dirty="0" smtClean="0"/>
              <a:t>Do not </a:t>
            </a:r>
            <a:r>
              <a:rPr lang="en-US" sz="2800" dirty="0" smtClean="0"/>
              <a:t>enter any laboratory that is unoccupied if the door is closed, unless you have been granted access by a building administrator or project manager.</a:t>
            </a:r>
          </a:p>
          <a:p>
            <a:pPr>
              <a:buBlip>
                <a:blip r:embed="rId3"/>
              </a:buBlip>
              <a:defRPr/>
            </a:pPr>
            <a:r>
              <a:rPr lang="en-US" sz="2800" u="sng" dirty="0" smtClean="0"/>
              <a:t>Do not </a:t>
            </a:r>
            <a:r>
              <a:rPr lang="en-US" sz="2800" dirty="0" smtClean="0"/>
              <a:t>enter a lab if you can accomplish your job by observing from the hallway. </a:t>
            </a:r>
          </a:p>
          <a:p>
            <a:pPr>
              <a:buBlip>
                <a:blip r:embed="rId3"/>
              </a:buBlip>
              <a:defRPr/>
            </a:pPr>
            <a:r>
              <a:rPr lang="en-US" sz="2800" dirty="0" smtClean="0"/>
              <a:t>When you enter a lab you must </a:t>
            </a:r>
            <a:r>
              <a:rPr lang="en-US" sz="2800" u="sng" dirty="0" smtClean="0"/>
              <a:t>identify yourself </a:t>
            </a:r>
            <a:r>
              <a:rPr lang="en-US" sz="2800" dirty="0" smtClean="0"/>
              <a:t>to lab occupants.</a:t>
            </a:r>
          </a:p>
          <a:p>
            <a:pPr>
              <a:buBlip>
                <a:blip r:embed="rId3"/>
              </a:buBlip>
              <a:defRPr/>
            </a:pPr>
            <a:r>
              <a:rPr lang="en-US" sz="2800" dirty="0" smtClean="0"/>
              <a:t>Failure to follow these procedures could put you at risk or cause harm to the research.</a:t>
            </a:r>
          </a:p>
        </p:txBody>
      </p:sp>
    </p:spTree>
    <p:extLst>
      <p:ext uri="{BB962C8B-B14F-4D97-AF65-F5344CB8AC3E}">
        <p14:creationId xmlns:p14="http://schemas.microsoft.com/office/powerpoint/2010/main" val="391015812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8" y="127000"/>
            <a:ext cx="10695992" cy="1097280"/>
          </a:xfrm>
        </p:spPr>
        <p:txBody>
          <a:bodyPr/>
          <a:lstStyle/>
          <a:p>
            <a:r>
              <a:rPr lang="en-US" dirty="0" smtClean="0"/>
              <a:t>Entering Animal </a:t>
            </a:r>
            <a:r>
              <a:rPr lang="en-US" dirty="0"/>
              <a:t>A</a:t>
            </a:r>
            <a:r>
              <a:rPr lang="en-US" dirty="0" smtClean="0"/>
              <a:t>reas</a:t>
            </a:r>
            <a:endParaRPr lang="en-US" dirty="0"/>
          </a:p>
        </p:txBody>
      </p:sp>
      <p:sp>
        <p:nvSpPr>
          <p:cNvPr id="3" name="Content Placeholder 2"/>
          <p:cNvSpPr>
            <a:spLocks noGrp="1"/>
          </p:cNvSpPr>
          <p:nvPr>
            <p:ph idx="1"/>
          </p:nvPr>
        </p:nvSpPr>
        <p:spPr/>
        <p:txBody>
          <a:bodyPr>
            <a:normAutofit/>
          </a:bodyPr>
          <a:lstStyle/>
          <a:p>
            <a:pPr>
              <a:buBlip>
                <a:blip r:embed="rId3"/>
              </a:buBlip>
            </a:pPr>
            <a:r>
              <a:rPr lang="en-US" sz="2800" dirty="0" smtClean="0"/>
              <a:t>Animal facilities are run by the University Laboratory Animal Resource staff  (ULAR).  The ULAR Manager for that facility must be contacted prior to entering an animal holding area.</a:t>
            </a:r>
          </a:p>
          <a:p>
            <a:pPr>
              <a:buBlip>
                <a:blip r:embed="rId3"/>
              </a:buBlip>
            </a:pPr>
            <a:r>
              <a:rPr lang="en-US" sz="2800" dirty="0" smtClean="0"/>
              <a:t>Protective gear, including shoe covers, gowns and face masks may be required to enter animal areas.</a:t>
            </a:r>
          </a:p>
          <a:p>
            <a:pPr>
              <a:buBlip>
                <a:blip r:embed="rId3"/>
              </a:buBlip>
            </a:pPr>
            <a:r>
              <a:rPr lang="en-US" sz="2800" dirty="0" smtClean="0"/>
              <a:t>You may not be able to enter multiple animal areas on the same day.  Check with ULAR for entrance requirements.</a:t>
            </a:r>
          </a:p>
        </p:txBody>
      </p:sp>
      <p:pic>
        <p:nvPicPr>
          <p:cNvPr id="1026" name="Picture 2" descr="C:\Users\mmala\AppData\Local\Microsoft\Windows\Temporary Internet Files\Content.IE5\0NY4CVZO\MP9003144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6784" y="4965334"/>
            <a:ext cx="2233481" cy="138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799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 name="Rectangle 20"/>
          <p:cNvSpPr>
            <a:spLocks noGrp="1" noRot="1" noChangeArrowheads="1"/>
          </p:cNvSpPr>
          <p:nvPr>
            <p:ph type="title"/>
          </p:nvPr>
        </p:nvSpPr>
        <p:spPr/>
        <p:txBody>
          <a:bodyPr/>
          <a:lstStyle/>
          <a:p>
            <a:pPr eaLnBrk="1" hangingPunct="1">
              <a:defRPr/>
            </a:pPr>
            <a:r>
              <a:rPr lang="en-US" dirty="0" smtClean="0">
                <a:ea typeface="ＭＳ Ｐゴシック" charset="-128"/>
                <a:cs typeface="ＭＳ Ｐゴシック" charset="-128"/>
              </a:rPr>
              <a:t>Mandatory Personal Protection</a:t>
            </a:r>
            <a:endParaRPr lang="en-US" dirty="0">
              <a:ea typeface="ＭＳ Ｐゴシック" charset="-128"/>
              <a:cs typeface="ＭＳ Ｐゴシック" charset="-128"/>
            </a:endParaRPr>
          </a:p>
        </p:txBody>
      </p:sp>
      <p:sp>
        <p:nvSpPr>
          <p:cNvPr id="32789" name="Rectangle 21"/>
          <p:cNvSpPr>
            <a:spLocks noGrp="1" noRot="1" noChangeArrowheads="1"/>
          </p:cNvSpPr>
          <p:nvPr>
            <p:ph type="body" sz="half" idx="1"/>
          </p:nvPr>
        </p:nvSpPr>
        <p:spPr>
          <a:xfrm>
            <a:off x="569167" y="1683521"/>
            <a:ext cx="5831633" cy="5022079"/>
          </a:xfrm>
        </p:spPr>
        <p:txBody>
          <a:bodyPr>
            <a:noAutofit/>
          </a:bodyPr>
          <a:lstStyle/>
          <a:p>
            <a:pPr eaLnBrk="1" hangingPunct="1">
              <a:lnSpc>
                <a:spcPct val="80000"/>
              </a:lnSpc>
              <a:buBlip>
                <a:blip r:embed="rId3"/>
              </a:buBlip>
            </a:pPr>
            <a:r>
              <a:rPr lang="en-US" sz="2800" dirty="0">
                <a:ea typeface="ＭＳ Ｐゴシック" charset="-128"/>
                <a:cs typeface="ＭＳ Ｐゴシック" charset="-128"/>
              </a:rPr>
              <a:t>Wear safety glasses at all times when in a </a:t>
            </a:r>
            <a:r>
              <a:rPr lang="en-US" sz="2800" dirty="0" smtClean="0">
                <a:ea typeface="ＭＳ Ｐゴシック" charset="-128"/>
                <a:cs typeface="ＭＳ Ｐゴシック" charset="-128"/>
              </a:rPr>
              <a:t>laboratory</a:t>
            </a:r>
            <a:endParaRPr lang="en-US" sz="2800" dirty="0">
              <a:ea typeface="ＭＳ Ｐゴシック" charset="-128"/>
              <a:cs typeface="ＭＳ Ｐゴシック" charset="-128"/>
            </a:endParaRPr>
          </a:p>
          <a:p>
            <a:pPr eaLnBrk="1" hangingPunct="1">
              <a:lnSpc>
                <a:spcPct val="80000"/>
              </a:lnSpc>
              <a:buBlip>
                <a:blip r:embed="rId3"/>
              </a:buBlip>
            </a:pPr>
            <a:r>
              <a:rPr lang="en-US" sz="2800" dirty="0">
                <a:ea typeface="ＭＳ Ｐゴシック" charset="-128"/>
                <a:cs typeface="ＭＳ Ｐゴシック" charset="-128"/>
              </a:rPr>
              <a:t>Wear long pants (shorts or skirts are not appropriate</a:t>
            </a:r>
            <a:r>
              <a:rPr lang="en-US" sz="2800" dirty="0" smtClean="0">
                <a:ea typeface="ＭＳ Ｐゴシック" charset="-128"/>
                <a:cs typeface="ＭＳ Ｐゴシック" charset="-128"/>
              </a:rPr>
              <a:t>) and closed toed shoes</a:t>
            </a:r>
            <a:endParaRPr lang="en-US" sz="2800" dirty="0">
              <a:ea typeface="ＭＳ Ｐゴシック" charset="-128"/>
              <a:cs typeface="ＭＳ Ｐゴシック" charset="-128"/>
            </a:endParaRPr>
          </a:p>
          <a:p>
            <a:pPr eaLnBrk="1" hangingPunct="1">
              <a:lnSpc>
                <a:spcPct val="80000"/>
              </a:lnSpc>
              <a:buBlip>
                <a:blip r:embed="rId3"/>
              </a:buBlip>
            </a:pPr>
            <a:r>
              <a:rPr lang="en-US" sz="2800" dirty="0">
                <a:ea typeface="ＭＳ Ｐゴシック" charset="-128"/>
                <a:cs typeface="ＭＳ Ｐゴシック" charset="-128"/>
              </a:rPr>
              <a:t>Wear gloves if you will be touching laboratory </a:t>
            </a:r>
            <a:r>
              <a:rPr lang="en-US" sz="2800" dirty="0" smtClean="0">
                <a:ea typeface="ＭＳ Ｐゴシック" charset="-128"/>
                <a:cs typeface="ＭＳ Ｐゴシック" charset="-128"/>
              </a:rPr>
              <a:t>surfaces</a:t>
            </a:r>
            <a:endParaRPr lang="en-US" sz="2800" dirty="0">
              <a:ea typeface="ＭＳ Ｐゴシック" charset="-128"/>
              <a:cs typeface="ＭＳ Ｐゴシック" charset="-128"/>
            </a:endParaRPr>
          </a:p>
          <a:p>
            <a:pPr eaLnBrk="1" hangingPunct="1">
              <a:lnSpc>
                <a:spcPct val="80000"/>
              </a:lnSpc>
              <a:buBlip>
                <a:blip r:embed="rId3"/>
              </a:buBlip>
            </a:pPr>
            <a:r>
              <a:rPr lang="en-US" sz="2800" dirty="0" smtClean="0">
                <a:ea typeface="ＭＳ Ｐゴシック" charset="-128"/>
                <a:cs typeface="ＭＳ Ｐゴシック" charset="-128"/>
              </a:rPr>
              <a:t>Avoid </a:t>
            </a:r>
            <a:r>
              <a:rPr lang="en-US" sz="2800" dirty="0">
                <a:ea typeface="ＭＳ Ｐゴシック" charset="-128"/>
                <a:cs typeface="ＭＳ Ｐゴシック" charset="-128"/>
              </a:rPr>
              <a:t>areas where staff are actively handling </a:t>
            </a:r>
            <a:r>
              <a:rPr lang="en-US" sz="2800" dirty="0" smtClean="0">
                <a:ea typeface="ＭＳ Ｐゴシック" charset="-128"/>
                <a:cs typeface="ＭＳ Ｐゴシック" charset="-128"/>
              </a:rPr>
              <a:t>chemicals</a:t>
            </a:r>
            <a:endParaRPr lang="en-US" sz="2800" dirty="0">
              <a:ea typeface="ＭＳ Ｐゴシック" charset="-128"/>
              <a:cs typeface="ＭＳ Ｐゴシック" charset="-128"/>
            </a:endParaRPr>
          </a:p>
        </p:txBody>
      </p:sp>
      <p:pic>
        <p:nvPicPr>
          <p:cNvPr id="26629" name="Picture 5"/>
          <p:cNvPicPr>
            <a:picLocks noChangeAspect="1"/>
          </p:cNvPicPr>
          <p:nvPr/>
        </p:nvPicPr>
        <p:blipFill>
          <a:blip r:embed="rId4"/>
          <a:srcRect b="23926"/>
          <a:stretch>
            <a:fillRect/>
          </a:stretch>
        </p:blipFill>
        <p:spPr bwMode="auto">
          <a:xfrm>
            <a:off x="6654972" y="1524000"/>
            <a:ext cx="5062895" cy="2478834"/>
          </a:xfrm>
          <a:prstGeom prst="rect">
            <a:avLst/>
          </a:prstGeom>
          <a:noFill/>
          <a:ln w="9525">
            <a:noFill/>
            <a:miter lim="800000"/>
            <a:headEnd/>
            <a:tailEnd/>
          </a:ln>
        </p:spPr>
      </p:pic>
      <p:pic>
        <p:nvPicPr>
          <p:cNvPr id="26628" name="Picture 23"/>
          <p:cNvPicPr>
            <a:picLocks noGrp="1" noChangeAspect="1" noChangeArrowheads="1"/>
          </p:cNvPicPr>
          <p:nvPr>
            <p:ph sz="quarter" idx="3"/>
          </p:nvPr>
        </p:nvPicPr>
        <p:blipFill>
          <a:blip r:embed="rId5"/>
          <a:srcRect/>
          <a:stretch>
            <a:fillRect/>
          </a:stretch>
        </p:blipFill>
        <p:spPr>
          <a:xfrm>
            <a:off x="8715830" y="3817775"/>
            <a:ext cx="2012951" cy="2268538"/>
          </a:xfrm>
          <a:noFill/>
        </p:spPr>
      </p:pic>
    </p:spTree>
    <p:extLst>
      <p:ext uri="{BB962C8B-B14F-4D97-AF65-F5344CB8AC3E}">
        <p14:creationId xmlns:p14="http://schemas.microsoft.com/office/powerpoint/2010/main" val="1607501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44732" y="2486412"/>
            <a:ext cx="5791200"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90" name="Rectangle 6"/>
          <p:cNvSpPr>
            <a:spLocks noGrp="1" noRot="1" noChangeArrowheads="1"/>
          </p:cNvSpPr>
          <p:nvPr>
            <p:ph type="title"/>
          </p:nvPr>
        </p:nvSpPr>
        <p:spPr/>
        <p:txBody>
          <a:bodyPr/>
          <a:lstStyle/>
          <a:p>
            <a:pPr eaLnBrk="1" hangingPunct="1">
              <a:defRPr/>
            </a:pPr>
            <a:r>
              <a:rPr lang="en-US" dirty="0" smtClean="0"/>
              <a:t>University Laboratory Room Signs</a:t>
            </a:r>
          </a:p>
        </p:txBody>
      </p:sp>
      <p:sp>
        <p:nvSpPr>
          <p:cNvPr id="67591" name="Rectangle 7"/>
          <p:cNvSpPr>
            <a:spLocks noGrp="1" noRot="1" noChangeArrowheads="1"/>
          </p:cNvSpPr>
          <p:nvPr>
            <p:ph type="body" sz="half" idx="1"/>
          </p:nvPr>
        </p:nvSpPr>
        <p:spPr>
          <a:xfrm>
            <a:off x="457200" y="1606609"/>
            <a:ext cx="5165933" cy="5098992"/>
          </a:xfrm>
        </p:spPr>
        <p:txBody>
          <a:bodyPr/>
          <a:lstStyle/>
          <a:p>
            <a:pPr eaLnBrk="1" hangingPunct="1">
              <a:buBlip>
                <a:blip r:embed="rId4"/>
              </a:buBlip>
              <a:defRPr/>
            </a:pPr>
            <a:r>
              <a:rPr lang="en-US" sz="2800" dirty="0" smtClean="0"/>
              <a:t>Room signs are posted at the entrance to all laboratories and contain the following information:</a:t>
            </a:r>
          </a:p>
          <a:p>
            <a:pPr lvl="1" eaLnBrk="1" hangingPunct="1">
              <a:buBlip>
                <a:blip r:embed="rId4"/>
              </a:buBlip>
              <a:defRPr/>
            </a:pPr>
            <a:r>
              <a:rPr lang="en-US" sz="2400" dirty="0" smtClean="0"/>
              <a:t>The Primary Investigator  or contact</a:t>
            </a:r>
          </a:p>
          <a:p>
            <a:pPr lvl="1" eaLnBrk="1" hangingPunct="1">
              <a:buBlip>
                <a:blip r:embed="rId4"/>
              </a:buBlip>
              <a:defRPr/>
            </a:pPr>
            <a:r>
              <a:rPr lang="en-US" sz="2400" dirty="0" smtClean="0"/>
              <a:t>Labels that indicate the types of hazardous materials used in the lab</a:t>
            </a:r>
          </a:p>
          <a:p>
            <a:pPr lvl="1" eaLnBrk="1" hangingPunct="1">
              <a:buBlip>
                <a:blip r:embed="rId4"/>
              </a:buBlip>
              <a:defRPr/>
            </a:pPr>
            <a:r>
              <a:rPr lang="en-US" sz="2400" dirty="0" smtClean="0"/>
              <a:t>Emergency contact information</a:t>
            </a:r>
          </a:p>
        </p:txBody>
      </p:sp>
      <p:sp>
        <p:nvSpPr>
          <p:cNvPr id="2" name="Right Arrow 1"/>
          <p:cNvSpPr/>
          <p:nvPr/>
        </p:nvSpPr>
        <p:spPr>
          <a:xfrm rot="20216211">
            <a:off x="5610457" y="2849984"/>
            <a:ext cx="2103893" cy="88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499029">
            <a:off x="6046916" y="4038284"/>
            <a:ext cx="2081279" cy="9136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956010" y="5505652"/>
            <a:ext cx="2004082" cy="811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943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64" name="Rectangle 20"/>
          <p:cNvSpPr>
            <a:spLocks noGrp="1" noRot="1" noChangeArrowheads="1"/>
          </p:cNvSpPr>
          <p:nvPr>
            <p:ph type="title"/>
          </p:nvPr>
        </p:nvSpPr>
        <p:spPr/>
        <p:txBody>
          <a:bodyPr/>
          <a:lstStyle/>
          <a:p>
            <a:pPr eaLnBrk="1" hangingPunct="1">
              <a:defRPr/>
            </a:pPr>
            <a:r>
              <a:rPr lang="en-US" smtClean="0"/>
              <a:t>Room Sign Label Explanations</a:t>
            </a:r>
          </a:p>
        </p:txBody>
      </p:sp>
      <p:sp>
        <p:nvSpPr>
          <p:cNvPr id="159765" name="Rectangle 21"/>
          <p:cNvSpPr>
            <a:spLocks noGrp="1" noRot="1" noChangeArrowheads="1"/>
          </p:cNvSpPr>
          <p:nvPr>
            <p:ph type="body" sz="half" idx="1"/>
          </p:nvPr>
        </p:nvSpPr>
        <p:spPr>
          <a:xfrm>
            <a:off x="606490" y="1511559"/>
            <a:ext cx="7013510" cy="5194041"/>
          </a:xfrm>
        </p:spPr>
        <p:txBody>
          <a:bodyPr>
            <a:normAutofit/>
          </a:bodyPr>
          <a:lstStyle/>
          <a:p>
            <a:pPr eaLnBrk="1" hangingPunct="1">
              <a:buBlip>
                <a:blip r:embed="rId3"/>
              </a:buBlip>
              <a:defRPr/>
            </a:pPr>
            <a:r>
              <a:rPr lang="en-US" sz="2800" dirty="0" smtClean="0"/>
              <a:t>Radioactive Material Label</a:t>
            </a:r>
          </a:p>
          <a:p>
            <a:pPr lvl="1" eaLnBrk="1" hangingPunct="1">
              <a:buBlip>
                <a:blip r:embed="rId3"/>
              </a:buBlip>
              <a:defRPr/>
            </a:pPr>
            <a:r>
              <a:rPr lang="en-US" sz="2400" dirty="0" smtClean="0"/>
              <a:t>This label indicates that radioactive materials are or may be used in this lab</a:t>
            </a:r>
          </a:p>
          <a:p>
            <a:pPr lvl="1" eaLnBrk="1" hangingPunct="1">
              <a:buBlip>
                <a:blip r:embed="rId3"/>
              </a:buBlip>
              <a:defRPr/>
            </a:pPr>
            <a:r>
              <a:rPr lang="en-US" sz="2400" dirty="0" smtClean="0"/>
              <a:t>No external hazard exists, meaning you cannot be exposed to radiation by walking into the lab</a:t>
            </a:r>
          </a:p>
          <a:p>
            <a:pPr lvl="1" eaLnBrk="1" hangingPunct="1">
              <a:buBlip>
                <a:blip r:embed="rId3"/>
              </a:buBlip>
              <a:defRPr/>
            </a:pPr>
            <a:r>
              <a:rPr lang="en-US" sz="2400" dirty="0" smtClean="0"/>
              <a:t>Do not touch or move anything marked with this symbol</a:t>
            </a:r>
          </a:p>
          <a:p>
            <a:pPr lvl="1" eaLnBrk="1" hangingPunct="1">
              <a:buBlip>
                <a:blip r:embed="rId3"/>
              </a:buBlip>
              <a:defRPr/>
            </a:pPr>
            <a:r>
              <a:rPr lang="en-US" sz="2400" dirty="0" smtClean="0"/>
              <a:t>Ask lab personnel to move equipment or to clear an area if necessary for your work</a:t>
            </a:r>
          </a:p>
        </p:txBody>
      </p:sp>
      <p:pic>
        <p:nvPicPr>
          <p:cNvPr id="16388" name="Picture 22"/>
          <p:cNvPicPr>
            <a:picLocks noGrp="1" noChangeAspect="1" noChangeArrowheads="1"/>
          </p:cNvPicPr>
          <p:nvPr>
            <p:ph sz="half" idx="2"/>
          </p:nvPr>
        </p:nvPicPr>
        <p:blipFill>
          <a:blip r:embed="rId4" cstate="screen"/>
          <a:srcRect/>
          <a:stretch>
            <a:fillRect/>
          </a:stretch>
        </p:blipFill>
        <p:spPr>
          <a:xfrm>
            <a:off x="8966717" y="1371600"/>
            <a:ext cx="2050535" cy="1859083"/>
          </a:xfrm>
        </p:spPr>
      </p:pic>
      <p:pic>
        <p:nvPicPr>
          <p:cNvPr id="16389" name="Picture 18" descr="Work Stations Slide"/>
          <p:cNvPicPr>
            <a:picLocks noGrp="1" noChangeAspect="1" noChangeArrowheads="1"/>
          </p:cNvPicPr>
          <p:nvPr>
            <p:ph sz="quarter" idx="4294967295"/>
          </p:nvPr>
        </p:nvPicPr>
        <p:blipFill>
          <a:blip r:embed="rId5" cstate="screen">
            <a:lum bright="-24000" contrast="6000"/>
          </a:blip>
          <a:srcRect/>
          <a:stretch>
            <a:fillRect/>
          </a:stretch>
        </p:blipFill>
        <p:spPr>
          <a:xfrm>
            <a:off x="7907177" y="3881535"/>
            <a:ext cx="3892551" cy="2864498"/>
          </a:xfrm>
          <a:noFill/>
        </p:spPr>
      </p:pic>
    </p:spTree>
    <p:extLst>
      <p:ext uri="{BB962C8B-B14F-4D97-AF65-F5344CB8AC3E}">
        <p14:creationId xmlns:p14="http://schemas.microsoft.com/office/powerpoint/2010/main" val="1124720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015" y="127000"/>
            <a:ext cx="10749185" cy="1097280"/>
          </a:xfrm>
        </p:spPr>
        <p:txBody>
          <a:bodyPr/>
          <a:lstStyle/>
          <a:p>
            <a:r>
              <a:rPr lang="en-US" dirty="0" smtClean="0"/>
              <a:t>Hazard Communication at PENN</a:t>
            </a:r>
            <a:endParaRPr lang="en-US" dirty="0"/>
          </a:p>
        </p:txBody>
      </p:sp>
      <p:sp>
        <p:nvSpPr>
          <p:cNvPr id="3" name="Content Placeholder 2"/>
          <p:cNvSpPr>
            <a:spLocks noGrp="1"/>
          </p:cNvSpPr>
          <p:nvPr>
            <p:ph idx="1"/>
          </p:nvPr>
        </p:nvSpPr>
        <p:spPr>
          <a:xfrm>
            <a:off x="1066800" y="1714499"/>
            <a:ext cx="9846179" cy="4660664"/>
          </a:xfrm>
        </p:spPr>
        <p:txBody>
          <a:bodyPr>
            <a:normAutofit/>
          </a:bodyPr>
          <a:lstStyle/>
          <a:p>
            <a:pPr>
              <a:buBlip>
                <a:blip r:embed="rId3"/>
              </a:buBlip>
            </a:pPr>
            <a:r>
              <a:rPr lang="en-US" sz="2800" dirty="0"/>
              <a:t>This training is for </a:t>
            </a:r>
            <a:r>
              <a:rPr lang="en-US" sz="2800" u="sng" dirty="0" smtClean="0"/>
              <a:t>contractors</a:t>
            </a:r>
            <a:r>
              <a:rPr lang="en-US" sz="2800" dirty="0" smtClean="0"/>
              <a:t> </a:t>
            </a:r>
            <a:r>
              <a:rPr lang="en-US" sz="2800" dirty="0"/>
              <a:t>who may enter </a:t>
            </a:r>
            <a:r>
              <a:rPr lang="en-US" sz="2800" dirty="0" smtClean="0"/>
              <a:t>laboratories, </a:t>
            </a:r>
            <a:r>
              <a:rPr lang="en-US" sz="2800" dirty="0"/>
              <a:t>but do not perform laboratory work.</a:t>
            </a:r>
            <a:endParaRPr lang="en-US" sz="2800" dirty="0" smtClean="0"/>
          </a:p>
          <a:p>
            <a:pPr>
              <a:buBlip>
                <a:blip r:embed="rId3"/>
              </a:buBlip>
              <a:defRPr/>
            </a:pPr>
            <a:r>
              <a:rPr lang="en-US" sz="2800" dirty="0" smtClean="0"/>
              <a:t>This </a:t>
            </a:r>
            <a:r>
              <a:rPr lang="en-US" sz="2800" dirty="0"/>
              <a:t>training fulfills Penn’s Hazard Communication training requirements for multi-employer workplaces.  </a:t>
            </a:r>
          </a:p>
          <a:p>
            <a:pPr>
              <a:buBlip>
                <a:blip r:embed="rId3"/>
              </a:buBlip>
              <a:defRPr/>
            </a:pPr>
            <a:r>
              <a:rPr lang="en-US" sz="2800" dirty="0"/>
              <a:t>This training covers only Penn specific hazards.  Your employer must also provide you with training to comply with OSHA 1910.1200 Hazard Communication standard</a:t>
            </a:r>
            <a:r>
              <a:rPr lang="en-US" sz="2800" dirty="0" smtClean="0"/>
              <a:t>.</a:t>
            </a:r>
            <a:endParaRPr lang="en-US" sz="2800" dirty="0"/>
          </a:p>
        </p:txBody>
      </p: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5" name="Rectangle 9"/>
          <p:cNvSpPr>
            <a:spLocks noGrp="1" noRot="1" noChangeArrowheads="1"/>
          </p:cNvSpPr>
          <p:nvPr>
            <p:ph type="title"/>
          </p:nvPr>
        </p:nvSpPr>
        <p:spPr/>
        <p:txBody>
          <a:bodyPr/>
          <a:lstStyle/>
          <a:p>
            <a:pPr eaLnBrk="1" hangingPunct="1">
              <a:defRPr/>
            </a:pPr>
            <a:r>
              <a:rPr lang="en-US" smtClean="0"/>
              <a:t>Room Sign Label Explanations</a:t>
            </a:r>
          </a:p>
        </p:txBody>
      </p:sp>
      <p:sp>
        <p:nvSpPr>
          <p:cNvPr id="162826" name="Rectangle 10"/>
          <p:cNvSpPr>
            <a:spLocks noGrp="1" noRot="1" noChangeArrowheads="1"/>
          </p:cNvSpPr>
          <p:nvPr>
            <p:ph type="body" sz="half" idx="1"/>
          </p:nvPr>
        </p:nvSpPr>
        <p:spPr>
          <a:xfrm>
            <a:off x="625151" y="1483567"/>
            <a:ext cx="7502849" cy="5222033"/>
          </a:xfrm>
        </p:spPr>
        <p:txBody>
          <a:bodyPr/>
          <a:lstStyle/>
          <a:p>
            <a:pPr eaLnBrk="1" hangingPunct="1">
              <a:buBlip>
                <a:blip r:embed="rId3"/>
              </a:buBlip>
              <a:defRPr/>
            </a:pPr>
            <a:r>
              <a:rPr lang="en-US" sz="2800" dirty="0" smtClean="0"/>
              <a:t>Biohazard Label</a:t>
            </a:r>
          </a:p>
          <a:p>
            <a:pPr lvl="1" eaLnBrk="1" hangingPunct="1">
              <a:buBlip>
                <a:blip r:embed="rId3"/>
              </a:buBlip>
              <a:defRPr/>
            </a:pPr>
            <a:r>
              <a:rPr lang="en-US" sz="2400" dirty="0" smtClean="0"/>
              <a:t>This label indicates that biological materials are handled in this lab that are potentially hazardous through </a:t>
            </a:r>
            <a:r>
              <a:rPr lang="en-US" sz="2400" i="1" u="sng" dirty="0" smtClean="0"/>
              <a:t>direct</a:t>
            </a:r>
            <a:r>
              <a:rPr lang="en-US" sz="2400" dirty="0" smtClean="0"/>
              <a:t> contact (not inhalation)</a:t>
            </a:r>
          </a:p>
          <a:p>
            <a:pPr lvl="1" eaLnBrk="1" hangingPunct="1">
              <a:buBlip>
                <a:blip r:embed="rId3"/>
              </a:buBlip>
              <a:defRPr/>
            </a:pPr>
            <a:r>
              <a:rPr lang="en-US" sz="2400" dirty="0" smtClean="0"/>
              <a:t>You cannot become exposed by walking into the lab</a:t>
            </a:r>
          </a:p>
          <a:p>
            <a:pPr lvl="1" eaLnBrk="1" hangingPunct="1">
              <a:buBlip>
                <a:blip r:embed="rId3"/>
              </a:buBlip>
              <a:defRPr/>
            </a:pPr>
            <a:r>
              <a:rPr lang="en-US" sz="2400" dirty="0" smtClean="0"/>
              <a:t>Do not touch or move anything marked with this symbol</a:t>
            </a:r>
          </a:p>
        </p:txBody>
      </p:sp>
      <p:pic>
        <p:nvPicPr>
          <p:cNvPr id="17412" name="Picture 11"/>
          <p:cNvPicPr>
            <a:picLocks noGrp="1" noChangeAspect="1" noChangeArrowheads="1"/>
          </p:cNvPicPr>
          <p:nvPr>
            <p:ph sz="quarter" idx="2"/>
          </p:nvPr>
        </p:nvPicPr>
        <p:blipFill>
          <a:blip r:embed="rId4" cstate="screen"/>
          <a:srcRect/>
          <a:stretch>
            <a:fillRect/>
          </a:stretch>
        </p:blipFill>
        <p:spPr>
          <a:xfrm>
            <a:off x="8990594" y="1524001"/>
            <a:ext cx="2140960" cy="1909664"/>
          </a:xfrm>
        </p:spPr>
      </p:pic>
      <p:pic>
        <p:nvPicPr>
          <p:cNvPr id="17413" name="Picture 12" descr="332bsc-2"/>
          <p:cNvPicPr>
            <a:picLocks noGrp="1" noChangeAspect="1" noChangeArrowheads="1"/>
          </p:cNvPicPr>
          <p:nvPr>
            <p:ph sz="quarter" idx="3"/>
          </p:nvPr>
        </p:nvPicPr>
        <p:blipFill>
          <a:blip r:embed="rId5" cstate="screen"/>
          <a:srcRect/>
          <a:stretch>
            <a:fillRect/>
          </a:stretch>
        </p:blipFill>
        <p:spPr>
          <a:xfrm>
            <a:off x="8229599" y="3948593"/>
            <a:ext cx="3567623" cy="2658877"/>
          </a:xfrm>
          <a:noFill/>
        </p:spPr>
      </p:pic>
    </p:spTree>
    <p:extLst>
      <p:ext uri="{BB962C8B-B14F-4D97-AF65-F5344CB8AC3E}">
        <p14:creationId xmlns:p14="http://schemas.microsoft.com/office/powerpoint/2010/main" val="1784513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9" name="Rectangle 9"/>
          <p:cNvSpPr>
            <a:spLocks noGrp="1" noRot="1" noChangeArrowheads="1"/>
          </p:cNvSpPr>
          <p:nvPr>
            <p:ph type="title"/>
          </p:nvPr>
        </p:nvSpPr>
        <p:spPr/>
        <p:txBody>
          <a:bodyPr/>
          <a:lstStyle/>
          <a:p>
            <a:pPr eaLnBrk="1" hangingPunct="1">
              <a:defRPr/>
            </a:pPr>
            <a:r>
              <a:rPr lang="en-US" smtClean="0"/>
              <a:t>Room Sign Label Explanations</a:t>
            </a:r>
          </a:p>
        </p:txBody>
      </p:sp>
      <p:sp>
        <p:nvSpPr>
          <p:cNvPr id="163850" name="Rectangle 10"/>
          <p:cNvSpPr>
            <a:spLocks noGrp="1" noRot="1" noChangeArrowheads="1"/>
          </p:cNvSpPr>
          <p:nvPr>
            <p:ph type="body" sz="half" idx="1"/>
          </p:nvPr>
        </p:nvSpPr>
        <p:spPr>
          <a:xfrm>
            <a:off x="531845" y="1595535"/>
            <a:ext cx="7596155" cy="5110065"/>
          </a:xfrm>
        </p:spPr>
        <p:txBody>
          <a:bodyPr/>
          <a:lstStyle/>
          <a:p>
            <a:pPr eaLnBrk="1" hangingPunct="1">
              <a:buBlip>
                <a:blip r:embed="rId3"/>
              </a:buBlip>
              <a:defRPr/>
            </a:pPr>
            <a:r>
              <a:rPr lang="en-US" sz="2800" dirty="0" smtClean="0"/>
              <a:t>Designated Area Label</a:t>
            </a:r>
          </a:p>
          <a:p>
            <a:pPr lvl="1" eaLnBrk="1" hangingPunct="1">
              <a:buBlip>
                <a:blip r:embed="rId3"/>
              </a:buBlip>
              <a:defRPr/>
            </a:pPr>
            <a:r>
              <a:rPr lang="en-US" sz="2400" dirty="0" smtClean="0"/>
              <a:t>This label indicates that chemicals which are acutely toxic, carcinogenic or reproductive hazards are used in this lab</a:t>
            </a:r>
          </a:p>
          <a:p>
            <a:pPr lvl="1" eaLnBrk="1" hangingPunct="1">
              <a:buBlip>
                <a:blip r:embed="rId3"/>
              </a:buBlip>
              <a:defRPr/>
            </a:pPr>
            <a:r>
              <a:rPr lang="en-US" sz="2400" dirty="0" smtClean="0"/>
              <a:t>Do not touch or move anything within an area marked with this label or designated area tape</a:t>
            </a:r>
          </a:p>
          <a:p>
            <a:pPr lvl="1" eaLnBrk="1" hangingPunct="1">
              <a:buBlip>
                <a:blip r:embed="rId3"/>
              </a:buBlip>
              <a:defRPr/>
            </a:pPr>
            <a:r>
              <a:rPr lang="en-US" sz="2400" dirty="0" smtClean="0"/>
              <a:t>Have lab personnel clear the area if you need to work in these spaces</a:t>
            </a:r>
          </a:p>
        </p:txBody>
      </p:sp>
      <p:pic>
        <p:nvPicPr>
          <p:cNvPr id="18436" name="Picture 11"/>
          <p:cNvPicPr>
            <a:picLocks noGrp="1" noChangeAspect="1" noChangeArrowheads="1"/>
          </p:cNvPicPr>
          <p:nvPr>
            <p:ph sz="half" idx="2"/>
          </p:nvPr>
        </p:nvPicPr>
        <p:blipFill>
          <a:blip r:embed="rId4" cstate="screen"/>
          <a:srcRect/>
          <a:stretch>
            <a:fillRect/>
          </a:stretch>
        </p:blipFill>
        <p:spPr>
          <a:xfrm>
            <a:off x="8556172" y="3581400"/>
            <a:ext cx="3232541" cy="3113682"/>
          </a:xfrm>
        </p:spPr>
      </p:pic>
      <p:sp>
        <p:nvSpPr>
          <p:cNvPr id="18437" name="Text Box 6"/>
          <p:cNvSpPr txBox="1">
            <a:spLocks noChangeArrowheads="1"/>
          </p:cNvSpPr>
          <p:nvPr/>
        </p:nvSpPr>
        <p:spPr bwMode="auto">
          <a:xfrm>
            <a:off x="9153331" y="1524001"/>
            <a:ext cx="1642188" cy="1831271"/>
          </a:xfrm>
          <a:prstGeom prst="rect">
            <a:avLst/>
          </a:prstGeom>
          <a:solidFill>
            <a:srgbClr val="F8EC00"/>
          </a:solidFill>
          <a:ln w="57150">
            <a:noFill/>
            <a:miter lim="800000"/>
            <a:headEnd type="none" w="sm" len="sm"/>
            <a:tailEnd type="none" w="sm" len="sm"/>
          </a:ln>
        </p:spPr>
        <p:txBody>
          <a:bodyPr wrap="square">
            <a:spAutoFit/>
          </a:bodyPr>
          <a:lstStyle/>
          <a:p>
            <a:pPr algn="ctr">
              <a:spcBef>
                <a:spcPct val="50000"/>
              </a:spcBef>
            </a:pPr>
            <a:endParaRPr lang="en-US" sz="800"/>
          </a:p>
          <a:p>
            <a:pPr algn="ctr">
              <a:spcBef>
                <a:spcPct val="50000"/>
              </a:spcBef>
            </a:pPr>
            <a:r>
              <a:rPr lang="en-US" sz="1600" b="1">
                <a:solidFill>
                  <a:srgbClr val="000000"/>
                </a:solidFill>
              </a:rPr>
              <a:t>Designated</a:t>
            </a:r>
          </a:p>
          <a:p>
            <a:pPr algn="ctr">
              <a:spcBef>
                <a:spcPct val="50000"/>
              </a:spcBef>
            </a:pPr>
            <a:endParaRPr lang="en-US" sz="600" b="1">
              <a:solidFill>
                <a:srgbClr val="000000"/>
              </a:solidFill>
            </a:endParaRPr>
          </a:p>
          <a:p>
            <a:pPr algn="ctr">
              <a:spcBef>
                <a:spcPct val="50000"/>
              </a:spcBef>
            </a:pPr>
            <a:r>
              <a:rPr lang="en-US" sz="1600" b="1">
                <a:solidFill>
                  <a:srgbClr val="000000"/>
                </a:solidFill>
              </a:rPr>
              <a:t>Area</a:t>
            </a:r>
          </a:p>
          <a:p>
            <a:pPr algn="ctr">
              <a:spcBef>
                <a:spcPct val="50000"/>
              </a:spcBef>
            </a:pPr>
            <a:endParaRPr lang="en-US" sz="600" b="1">
              <a:solidFill>
                <a:srgbClr val="000000"/>
              </a:solidFill>
            </a:endParaRPr>
          </a:p>
          <a:p>
            <a:pPr algn="ctr">
              <a:spcBef>
                <a:spcPct val="50000"/>
              </a:spcBef>
            </a:pPr>
            <a:r>
              <a:rPr lang="en-US" sz="1600" b="1">
                <a:solidFill>
                  <a:srgbClr val="000000"/>
                </a:solidFill>
              </a:rPr>
              <a:t>Within</a:t>
            </a:r>
          </a:p>
          <a:p>
            <a:pPr algn="ctr">
              <a:spcBef>
                <a:spcPct val="50000"/>
              </a:spcBef>
            </a:pPr>
            <a:endParaRPr lang="en-US" sz="1000" b="1">
              <a:solidFill>
                <a:srgbClr val="000000"/>
              </a:solidFill>
            </a:endParaRPr>
          </a:p>
        </p:txBody>
      </p:sp>
    </p:spTree>
    <p:extLst>
      <p:ext uri="{BB962C8B-B14F-4D97-AF65-F5344CB8AC3E}">
        <p14:creationId xmlns:p14="http://schemas.microsoft.com/office/powerpoint/2010/main" val="2467849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5" name="Rectangle 11"/>
          <p:cNvSpPr>
            <a:spLocks noGrp="1" noRot="1" noChangeArrowheads="1"/>
          </p:cNvSpPr>
          <p:nvPr>
            <p:ph type="title"/>
          </p:nvPr>
        </p:nvSpPr>
        <p:spPr/>
        <p:txBody>
          <a:bodyPr/>
          <a:lstStyle/>
          <a:p>
            <a:pPr eaLnBrk="1" hangingPunct="1">
              <a:defRPr/>
            </a:pPr>
            <a:r>
              <a:rPr lang="en-US" smtClean="0"/>
              <a:t>Room Sign Label Explanations</a:t>
            </a:r>
          </a:p>
        </p:txBody>
      </p:sp>
      <p:sp>
        <p:nvSpPr>
          <p:cNvPr id="164876" name="Rectangle 12"/>
          <p:cNvSpPr>
            <a:spLocks noGrp="1" noRot="1" noChangeArrowheads="1"/>
          </p:cNvSpPr>
          <p:nvPr>
            <p:ph type="body" sz="half" idx="1"/>
          </p:nvPr>
        </p:nvSpPr>
        <p:spPr>
          <a:xfrm>
            <a:off x="653143" y="1520890"/>
            <a:ext cx="6865257" cy="5184710"/>
          </a:xfrm>
        </p:spPr>
        <p:txBody>
          <a:bodyPr>
            <a:normAutofit/>
          </a:bodyPr>
          <a:lstStyle/>
          <a:p>
            <a:pPr eaLnBrk="1" hangingPunct="1">
              <a:buBlip>
                <a:blip r:embed="rId3"/>
              </a:buBlip>
              <a:defRPr/>
            </a:pPr>
            <a:r>
              <a:rPr lang="en-US" sz="2800" dirty="0" smtClean="0"/>
              <a:t>Laser Radiation Label</a:t>
            </a:r>
          </a:p>
          <a:p>
            <a:pPr lvl="1" eaLnBrk="1" hangingPunct="1">
              <a:buBlip>
                <a:blip r:embed="rId3"/>
              </a:buBlip>
              <a:defRPr/>
            </a:pPr>
            <a:r>
              <a:rPr lang="en-US" sz="2400" dirty="0" smtClean="0"/>
              <a:t>This label indicates that a laser is present in this lab</a:t>
            </a:r>
          </a:p>
          <a:p>
            <a:pPr lvl="1">
              <a:buBlip>
                <a:blip r:embed="rId3"/>
              </a:buBlip>
              <a:defRPr/>
            </a:pPr>
            <a:r>
              <a:rPr lang="en-US" sz="2400" dirty="0"/>
              <a:t>High powered lasers will have an additional warning sign on the door </a:t>
            </a:r>
            <a:endParaRPr lang="en-US" sz="2400" dirty="0" smtClean="0"/>
          </a:p>
          <a:p>
            <a:pPr lvl="1">
              <a:buBlip>
                <a:blip r:embed="rId3"/>
              </a:buBlip>
              <a:defRPr/>
            </a:pPr>
            <a:r>
              <a:rPr lang="en-US" sz="2400" dirty="0"/>
              <a:t>Eye injury can occur from an accidental exposure to a high powered </a:t>
            </a:r>
            <a:r>
              <a:rPr lang="en-US" sz="2400" dirty="0" smtClean="0"/>
              <a:t>laser</a:t>
            </a:r>
            <a:endParaRPr lang="en-US" sz="2400" dirty="0"/>
          </a:p>
          <a:p>
            <a:pPr lvl="1">
              <a:buBlip>
                <a:blip r:embed="rId3"/>
              </a:buBlip>
              <a:defRPr/>
            </a:pPr>
            <a:r>
              <a:rPr lang="en-US" sz="2400" dirty="0"/>
              <a:t>If the laser is not in use there is no </a:t>
            </a:r>
            <a:r>
              <a:rPr lang="en-US" sz="2400" dirty="0" smtClean="0"/>
              <a:t>hazard</a:t>
            </a:r>
          </a:p>
          <a:p>
            <a:pPr lvl="1" eaLnBrk="1" hangingPunct="1">
              <a:buBlip>
                <a:blip r:embed="rId3"/>
              </a:buBlip>
              <a:defRPr/>
            </a:pPr>
            <a:r>
              <a:rPr lang="en-US" sz="2400" dirty="0" smtClean="0"/>
              <a:t>DO NOT enter a laser laboratory unless escorted by lab personnel</a:t>
            </a:r>
          </a:p>
        </p:txBody>
      </p:sp>
      <p:pic>
        <p:nvPicPr>
          <p:cNvPr id="19460" name="Picture 13"/>
          <p:cNvPicPr>
            <a:picLocks noGrp="1" noChangeAspect="1" noChangeArrowheads="1"/>
          </p:cNvPicPr>
          <p:nvPr>
            <p:ph sz="quarter" idx="2"/>
          </p:nvPr>
        </p:nvPicPr>
        <p:blipFill>
          <a:blip r:embed="rId4" cstate="screen"/>
          <a:srcRect/>
          <a:stretch>
            <a:fillRect/>
          </a:stretch>
        </p:blipFill>
        <p:spPr>
          <a:xfrm>
            <a:off x="8811686" y="1447802"/>
            <a:ext cx="2034116" cy="1922463"/>
          </a:xfrm>
        </p:spPr>
      </p:pic>
      <p:pic>
        <p:nvPicPr>
          <p:cNvPr id="19461" name="Picture 8" descr="laser warning sign2"/>
          <p:cNvPicPr>
            <a:picLocks noChangeAspect="1" noChangeArrowheads="1"/>
          </p:cNvPicPr>
          <p:nvPr/>
        </p:nvPicPr>
        <p:blipFill>
          <a:blip r:embed="rId5" cstate="screen"/>
          <a:srcRect/>
          <a:stretch>
            <a:fillRect/>
          </a:stretch>
        </p:blipFill>
        <p:spPr bwMode="auto">
          <a:xfrm>
            <a:off x="8128000" y="3810000"/>
            <a:ext cx="3556000" cy="2008188"/>
          </a:xfrm>
          <a:prstGeom prst="rect">
            <a:avLst/>
          </a:prstGeom>
          <a:noFill/>
          <a:ln w="9525">
            <a:noFill/>
            <a:miter lim="800000"/>
            <a:headEnd/>
            <a:tailEnd/>
          </a:ln>
        </p:spPr>
      </p:pic>
    </p:spTree>
    <p:extLst>
      <p:ext uri="{BB962C8B-B14F-4D97-AF65-F5344CB8AC3E}">
        <p14:creationId xmlns:p14="http://schemas.microsoft.com/office/powerpoint/2010/main" val="4246249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8" name="Rectangle 8"/>
          <p:cNvSpPr>
            <a:spLocks noGrp="1" noRot="1" noChangeArrowheads="1"/>
          </p:cNvSpPr>
          <p:nvPr>
            <p:ph type="title"/>
          </p:nvPr>
        </p:nvSpPr>
        <p:spPr/>
        <p:txBody>
          <a:bodyPr/>
          <a:lstStyle/>
          <a:p>
            <a:pPr eaLnBrk="1" hangingPunct="1">
              <a:defRPr/>
            </a:pPr>
            <a:r>
              <a:rPr lang="en-US" dirty="0" smtClean="0"/>
              <a:t>Room Sign Label Explanations</a:t>
            </a:r>
          </a:p>
        </p:txBody>
      </p:sp>
      <p:sp>
        <p:nvSpPr>
          <p:cNvPr id="168969" name="Rectangle 9"/>
          <p:cNvSpPr>
            <a:spLocks noGrp="1" noRot="1" noChangeArrowheads="1"/>
          </p:cNvSpPr>
          <p:nvPr>
            <p:ph type="body" sz="half" idx="1"/>
          </p:nvPr>
        </p:nvSpPr>
        <p:spPr>
          <a:xfrm>
            <a:off x="569167" y="1548882"/>
            <a:ext cx="8574833" cy="5156718"/>
          </a:xfrm>
        </p:spPr>
        <p:txBody>
          <a:bodyPr/>
          <a:lstStyle/>
          <a:p>
            <a:pPr eaLnBrk="1" hangingPunct="1">
              <a:buBlip>
                <a:blip r:embed="rId3"/>
              </a:buBlip>
              <a:defRPr/>
            </a:pPr>
            <a:r>
              <a:rPr lang="en-US" sz="2800" dirty="0" smtClean="0"/>
              <a:t>Magnetic Field and Strong Magnetic Field Labels</a:t>
            </a:r>
          </a:p>
          <a:p>
            <a:pPr lvl="1" eaLnBrk="1" hangingPunct="1">
              <a:buBlip>
                <a:blip r:embed="rId3"/>
              </a:buBlip>
              <a:defRPr/>
            </a:pPr>
            <a:r>
              <a:rPr lang="en-US" sz="2400" dirty="0" smtClean="0"/>
              <a:t>A magnetic field exists in the space</a:t>
            </a:r>
          </a:p>
          <a:p>
            <a:pPr lvl="1" eaLnBrk="1" hangingPunct="1">
              <a:buBlip>
                <a:blip r:embed="rId3"/>
              </a:buBlip>
              <a:defRPr/>
            </a:pPr>
            <a:r>
              <a:rPr lang="en-US" sz="2400" dirty="0" smtClean="0"/>
              <a:t>Persons with pacemakers or other medical implants may not enter these rooms</a:t>
            </a:r>
          </a:p>
          <a:p>
            <a:pPr lvl="1" eaLnBrk="1" hangingPunct="1">
              <a:buBlip>
                <a:blip r:embed="rId3"/>
              </a:buBlip>
              <a:defRPr/>
            </a:pPr>
            <a:r>
              <a:rPr lang="en-US" sz="2400" dirty="0" smtClean="0"/>
              <a:t>Metal objects are not permitted in strong magnetic field areas</a:t>
            </a:r>
          </a:p>
          <a:p>
            <a:pPr lvl="1" eaLnBrk="1" hangingPunct="1">
              <a:buBlip>
                <a:blip r:embed="rId3"/>
              </a:buBlip>
              <a:defRPr/>
            </a:pPr>
            <a:r>
              <a:rPr lang="en-US" sz="2400" dirty="0" smtClean="0"/>
              <a:t>DO NOT enter without a lab escort</a:t>
            </a:r>
          </a:p>
        </p:txBody>
      </p:sp>
      <p:pic>
        <p:nvPicPr>
          <p:cNvPr id="20484" name="Picture 10"/>
          <p:cNvPicPr>
            <a:picLocks noGrp="1" noChangeAspect="1" noChangeArrowheads="1"/>
          </p:cNvPicPr>
          <p:nvPr>
            <p:ph sz="half" idx="2"/>
          </p:nvPr>
        </p:nvPicPr>
        <p:blipFill>
          <a:blip r:embed="rId4" cstate="screen"/>
          <a:srcRect/>
          <a:stretch>
            <a:fillRect/>
          </a:stretch>
        </p:blipFill>
        <p:spPr>
          <a:xfrm>
            <a:off x="9448801" y="1524002"/>
            <a:ext cx="2199217" cy="2462213"/>
          </a:xfrm>
        </p:spPr>
      </p:pic>
      <p:pic>
        <p:nvPicPr>
          <p:cNvPr id="20485" name="Picture 10"/>
          <p:cNvPicPr>
            <a:picLocks noChangeAspect="1" noChangeArrowheads="1"/>
          </p:cNvPicPr>
          <p:nvPr/>
        </p:nvPicPr>
        <p:blipFill>
          <a:blip r:embed="rId5" cstate="screen"/>
          <a:srcRect/>
          <a:stretch>
            <a:fillRect/>
          </a:stretch>
        </p:blipFill>
        <p:spPr bwMode="auto">
          <a:xfrm>
            <a:off x="9448803" y="4191002"/>
            <a:ext cx="2258484" cy="2500313"/>
          </a:xfrm>
          <a:prstGeom prst="rect">
            <a:avLst/>
          </a:prstGeom>
          <a:noFill/>
          <a:ln w="9525">
            <a:noFill/>
            <a:miter lim="800000"/>
            <a:headEnd/>
            <a:tailEnd/>
          </a:ln>
        </p:spPr>
      </p:pic>
    </p:spTree>
    <p:extLst>
      <p:ext uri="{BB962C8B-B14F-4D97-AF65-F5344CB8AC3E}">
        <p14:creationId xmlns:p14="http://schemas.microsoft.com/office/powerpoint/2010/main" val="1407266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925" name="Rectangle 37"/>
          <p:cNvSpPr>
            <a:spLocks noGrp="1" noRot="1" noChangeArrowheads="1"/>
          </p:cNvSpPr>
          <p:nvPr>
            <p:ph type="title"/>
          </p:nvPr>
        </p:nvSpPr>
        <p:spPr/>
        <p:txBody>
          <a:bodyPr/>
          <a:lstStyle/>
          <a:p>
            <a:pPr eaLnBrk="1" hangingPunct="1">
              <a:defRPr/>
            </a:pPr>
            <a:r>
              <a:rPr lang="en-US" dirty="0" smtClean="0"/>
              <a:t>Biosafety Level 3</a:t>
            </a:r>
          </a:p>
        </p:txBody>
      </p:sp>
      <p:sp>
        <p:nvSpPr>
          <p:cNvPr id="165926" name="Rectangle 38"/>
          <p:cNvSpPr>
            <a:spLocks noGrp="1" noRot="1" noChangeArrowheads="1"/>
          </p:cNvSpPr>
          <p:nvPr>
            <p:ph type="body" sz="half" idx="1"/>
          </p:nvPr>
        </p:nvSpPr>
        <p:spPr>
          <a:xfrm>
            <a:off x="203200" y="1632247"/>
            <a:ext cx="6199717" cy="5073353"/>
          </a:xfrm>
        </p:spPr>
        <p:txBody>
          <a:bodyPr>
            <a:normAutofit/>
          </a:bodyPr>
          <a:lstStyle/>
          <a:p>
            <a:pPr>
              <a:buBlip>
                <a:blip r:embed="rId3"/>
              </a:buBlip>
              <a:defRPr/>
            </a:pPr>
            <a:r>
              <a:rPr lang="en-US" sz="2400" dirty="0" smtClean="0"/>
              <a:t>BSL3 laboratories use biological agents that may present an airborne hazard</a:t>
            </a:r>
          </a:p>
          <a:p>
            <a:pPr>
              <a:buBlip>
                <a:blip r:embed="rId3"/>
              </a:buBlip>
              <a:defRPr/>
            </a:pPr>
            <a:r>
              <a:rPr lang="en-US" sz="2400" dirty="0" smtClean="0"/>
              <a:t>You will not have security access to these labs</a:t>
            </a:r>
          </a:p>
          <a:p>
            <a:pPr>
              <a:buBlip>
                <a:blip r:embed="rId3"/>
              </a:buBlip>
              <a:defRPr/>
            </a:pPr>
            <a:r>
              <a:rPr lang="en-US" sz="2400" u="sng" dirty="0" smtClean="0">
                <a:solidFill>
                  <a:srgbClr val="FF0000"/>
                </a:solidFill>
              </a:rPr>
              <a:t>DO NOT </a:t>
            </a:r>
            <a:r>
              <a:rPr lang="en-US" sz="2400" dirty="0" smtClean="0"/>
              <a:t>enter a BL3 laboratory unless escorted by laboratory personnel </a:t>
            </a:r>
          </a:p>
        </p:txBody>
      </p:sp>
      <p:pic>
        <p:nvPicPr>
          <p:cNvPr id="27652" name="Picture 39"/>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705600" y="1371601"/>
            <a:ext cx="4826000" cy="2606675"/>
          </a:xfrm>
        </p:spPr>
      </p:pic>
      <p:pic>
        <p:nvPicPr>
          <p:cNvPr id="27653" name="Picture 40" descr="door signs - BL3"/>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130117" y="4191001"/>
            <a:ext cx="2015067" cy="22780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340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8" name="Rectangle 10"/>
          <p:cNvSpPr>
            <a:spLocks noGrp="1" noRot="1" noChangeArrowheads="1"/>
          </p:cNvSpPr>
          <p:nvPr>
            <p:ph type="title"/>
          </p:nvPr>
        </p:nvSpPr>
        <p:spPr/>
        <p:txBody>
          <a:bodyPr/>
          <a:lstStyle/>
          <a:p>
            <a:pPr eaLnBrk="1" hangingPunct="1">
              <a:defRPr/>
            </a:pPr>
            <a:r>
              <a:rPr lang="en-US" smtClean="0"/>
              <a:t>Other Warning Signs</a:t>
            </a:r>
          </a:p>
        </p:txBody>
      </p:sp>
      <p:sp>
        <p:nvSpPr>
          <p:cNvPr id="329741" name="Rectangle 13"/>
          <p:cNvSpPr>
            <a:spLocks noGrp="1" noRot="1" noChangeArrowheads="1"/>
          </p:cNvSpPr>
          <p:nvPr>
            <p:ph type="body" sz="half" idx="1"/>
          </p:nvPr>
        </p:nvSpPr>
        <p:spPr>
          <a:xfrm>
            <a:off x="531845" y="1623527"/>
            <a:ext cx="6478555" cy="5082073"/>
          </a:xfrm>
        </p:spPr>
        <p:txBody>
          <a:bodyPr/>
          <a:lstStyle/>
          <a:p>
            <a:pPr eaLnBrk="1" hangingPunct="1">
              <a:buBlip>
                <a:blip r:embed="rId3"/>
              </a:buBlip>
              <a:defRPr/>
            </a:pPr>
            <a:r>
              <a:rPr lang="en-US" sz="2800" dirty="0" smtClean="0"/>
              <a:t>Other warning signs may be posted on laboratory doors when a hazardous activity is being performed</a:t>
            </a:r>
          </a:p>
          <a:p>
            <a:pPr eaLnBrk="1" hangingPunct="1">
              <a:buBlip>
                <a:blip r:embed="rId3"/>
              </a:buBlip>
              <a:defRPr/>
            </a:pPr>
            <a:r>
              <a:rPr lang="en-US" sz="2800" dirty="0" smtClean="0"/>
              <a:t>DO NOT enter unless escorted by laboratory personnel</a:t>
            </a:r>
          </a:p>
        </p:txBody>
      </p:sp>
      <p:pic>
        <p:nvPicPr>
          <p:cNvPr id="21508" name="Picture 14"/>
          <p:cNvPicPr>
            <a:picLocks noGrp="1" noChangeAspect="1" noChangeArrowheads="1"/>
          </p:cNvPicPr>
          <p:nvPr>
            <p:ph sz="half" idx="2"/>
          </p:nvPr>
        </p:nvPicPr>
        <p:blipFill>
          <a:blip r:embed="rId4" cstate="screen"/>
          <a:srcRect/>
          <a:stretch>
            <a:fillRect/>
          </a:stretch>
        </p:blipFill>
        <p:spPr>
          <a:xfrm>
            <a:off x="7213600" y="1524002"/>
            <a:ext cx="4673600" cy="2633663"/>
          </a:xfrm>
          <a:noFill/>
        </p:spPr>
      </p:pic>
      <p:sp>
        <p:nvSpPr>
          <p:cNvPr id="5" name="TextBox 4"/>
          <p:cNvSpPr txBox="1"/>
          <p:nvPr/>
        </p:nvSpPr>
        <p:spPr>
          <a:xfrm>
            <a:off x="3493971" y="4658628"/>
            <a:ext cx="5111014" cy="923330"/>
          </a:xfrm>
          <a:prstGeom prst="rect">
            <a:avLst/>
          </a:prstGeom>
          <a:solidFill>
            <a:srgbClr val="FFCC00"/>
          </a:solidFill>
        </p:spPr>
        <p:txBody>
          <a:bodyPr wrap="square">
            <a:spAutoFit/>
          </a:bodyPr>
          <a:lstStyle/>
          <a:p>
            <a:pPr algn="ctr">
              <a:defRPr/>
            </a:pPr>
            <a:r>
              <a:rPr lang="en-US" b="1" dirty="0">
                <a:solidFill>
                  <a:srgbClr val="000099"/>
                </a:solidFill>
                <a:latin typeface="+mj-lt"/>
              </a:rPr>
              <a:t>Warning signs may change or signs may be posted during temporary experiments.  Always pay attention to signs on and near laboratory doors!</a:t>
            </a:r>
          </a:p>
        </p:txBody>
      </p:sp>
    </p:spTree>
    <p:extLst>
      <p:ext uri="{BB962C8B-B14F-4D97-AF65-F5344CB8AC3E}">
        <p14:creationId xmlns:p14="http://schemas.microsoft.com/office/powerpoint/2010/main" val="17794843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rrowheads="1"/>
          </p:cNvSpPr>
          <p:nvPr>
            <p:ph type="title"/>
          </p:nvPr>
        </p:nvSpPr>
        <p:spPr/>
        <p:txBody>
          <a:bodyPr/>
          <a:lstStyle/>
          <a:p>
            <a:pPr eaLnBrk="1" hangingPunct="1">
              <a:defRPr/>
            </a:pPr>
            <a:r>
              <a:rPr lang="en-US" dirty="0">
                <a:ea typeface="ＭＳ Ｐゴシック" charset="-128"/>
                <a:cs typeface="ＭＳ Ｐゴシック" charset="-128"/>
              </a:rPr>
              <a:t>Alarm Warning Signs</a:t>
            </a:r>
          </a:p>
        </p:txBody>
      </p:sp>
      <p:sp>
        <p:nvSpPr>
          <p:cNvPr id="331782" name="Rectangle 6"/>
          <p:cNvSpPr>
            <a:spLocks noGrp="1" noRot="1" noChangeArrowheads="1"/>
          </p:cNvSpPr>
          <p:nvPr>
            <p:ph type="body" sz="half" idx="1"/>
          </p:nvPr>
        </p:nvSpPr>
        <p:spPr>
          <a:xfrm>
            <a:off x="375385" y="1717705"/>
            <a:ext cx="5619015" cy="4987896"/>
          </a:xfrm>
        </p:spPr>
        <p:txBody>
          <a:bodyPr>
            <a:normAutofit/>
          </a:bodyPr>
          <a:lstStyle/>
          <a:p>
            <a:pPr eaLnBrk="1" hangingPunct="1">
              <a:buBlip>
                <a:blip r:embed="rId3"/>
              </a:buBlip>
              <a:defRPr/>
            </a:pPr>
            <a:r>
              <a:rPr lang="en-US" sz="2400" dirty="0">
                <a:ea typeface="ＭＳ Ｐゴシック" charset="-128"/>
                <a:cs typeface="ＭＳ Ｐゴシック" charset="-128"/>
              </a:rPr>
              <a:t>Never enter a room if an alarm is sounding</a:t>
            </a:r>
          </a:p>
          <a:p>
            <a:pPr eaLnBrk="1" hangingPunct="1">
              <a:buBlip>
                <a:blip r:embed="rId3"/>
              </a:buBlip>
              <a:defRPr/>
            </a:pPr>
            <a:r>
              <a:rPr lang="en-US" sz="2400" dirty="0">
                <a:solidFill>
                  <a:srgbClr val="00B0F0"/>
                </a:solidFill>
                <a:ea typeface="ＭＳ Ｐゴシック" charset="-128"/>
                <a:cs typeface="ＭＳ Ｐゴシック" charset="-128"/>
              </a:rPr>
              <a:t>Do not enter without a lab escort</a:t>
            </a:r>
          </a:p>
        </p:txBody>
      </p:sp>
      <p:pic>
        <p:nvPicPr>
          <p:cNvPr id="40964" name="Picture 7" descr="IMG_0583"/>
          <p:cNvPicPr>
            <a:picLocks noGrp="1" noChangeAspect="1" noChangeArrowheads="1"/>
          </p:cNvPicPr>
          <p:nvPr>
            <p:ph sz="half" idx="2"/>
          </p:nvPr>
        </p:nvPicPr>
        <p:blipFill>
          <a:blip r:embed="rId4"/>
          <a:srcRect/>
          <a:stretch>
            <a:fillRect/>
          </a:stretch>
        </p:blipFill>
        <p:spPr>
          <a:xfrm>
            <a:off x="7026442" y="1514290"/>
            <a:ext cx="4825626" cy="4826690"/>
          </a:xfrm>
          <a:noFill/>
        </p:spPr>
      </p:pic>
    </p:spTree>
    <p:extLst>
      <p:ext uri="{BB962C8B-B14F-4D97-AF65-F5344CB8AC3E}">
        <p14:creationId xmlns:p14="http://schemas.microsoft.com/office/powerpoint/2010/main" val="40104327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27000"/>
            <a:ext cx="10969625" cy="1097280"/>
          </a:xfrm>
        </p:spPr>
        <p:txBody>
          <a:bodyPr/>
          <a:lstStyle/>
          <a:p>
            <a:r>
              <a:rPr lang="en-US" dirty="0" smtClean="0"/>
              <a:t>Chemicals Present in Labs</a:t>
            </a:r>
            <a:endParaRPr lang="en-US" dirty="0"/>
          </a:p>
        </p:txBody>
      </p:sp>
      <p:sp>
        <p:nvSpPr>
          <p:cNvPr id="3" name="Content Placeholder 2"/>
          <p:cNvSpPr>
            <a:spLocks noGrp="1"/>
          </p:cNvSpPr>
          <p:nvPr>
            <p:ph idx="1"/>
          </p:nvPr>
        </p:nvSpPr>
        <p:spPr>
          <a:xfrm>
            <a:off x="618931" y="1518557"/>
            <a:ext cx="10058400" cy="1597867"/>
          </a:xfrm>
        </p:spPr>
        <p:txBody>
          <a:bodyPr/>
          <a:lstStyle/>
          <a:p>
            <a:pPr>
              <a:buBlip>
                <a:blip r:embed="rId3"/>
              </a:buBlip>
            </a:pPr>
            <a:r>
              <a:rPr lang="en-US" sz="2800" dirty="0" smtClean="0"/>
              <a:t>Every effort will be made to remove hazardous material from your work area. Contact your supervisor if you find any items in the work area.  Chemicals that can be found include:</a:t>
            </a:r>
          </a:p>
        </p:txBody>
      </p:sp>
      <p:sp>
        <p:nvSpPr>
          <p:cNvPr id="6" name="TextBox 5"/>
          <p:cNvSpPr txBox="1"/>
          <p:nvPr/>
        </p:nvSpPr>
        <p:spPr>
          <a:xfrm>
            <a:off x="1511560" y="3387012"/>
            <a:ext cx="2995127" cy="467436"/>
          </a:xfrm>
          <a:prstGeom prst="rect">
            <a:avLst/>
          </a:prstGeom>
          <a:noFill/>
        </p:spPr>
        <p:txBody>
          <a:bodyPr wrap="square" rtlCol="0">
            <a:spAutoFit/>
          </a:bodyPr>
          <a:lstStyle/>
          <a:p>
            <a:r>
              <a:rPr lang="en-US" sz="2400" dirty="0" smtClean="0"/>
              <a:t>Flammable chemicals </a:t>
            </a:r>
            <a:endParaRPr lang="en-US" sz="2400" dirty="0"/>
          </a:p>
        </p:txBody>
      </p:sp>
      <p:pic>
        <p:nvPicPr>
          <p:cNvPr id="2050" name="Picture 2" descr="http://www.bsf.a-star.edu.sg/Lists/VStockList/Attachments/27123/34860-4L-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320" y="3024834"/>
            <a:ext cx="1446755" cy="16592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11558" y="4086810"/>
            <a:ext cx="2752532" cy="467436"/>
          </a:xfrm>
          <a:prstGeom prst="rect">
            <a:avLst/>
          </a:prstGeom>
          <a:noFill/>
        </p:spPr>
        <p:txBody>
          <a:bodyPr wrap="square" rtlCol="0">
            <a:spAutoFit/>
          </a:bodyPr>
          <a:lstStyle/>
          <a:p>
            <a:r>
              <a:rPr lang="en-US" sz="2400" dirty="0" smtClean="0"/>
              <a:t>Compressed gases</a:t>
            </a:r>
            <a:endParaRPr lang="en-US" sz="2400" dirty="0"/>
          </a:p>
        </p:txBody>
      </p:sp>
      <p:sp>
        <p:nvSpPr>
          <p:cNvPr id="8" name="TextBox 7"/>
          <p:cNvSpPr txBox="1"/>
          <p:nvPr/>
        </p:nvSpPr>
        <p:spPr>
          <a:xfrm>
            <a:off x="1511559" y="4719303"/>
            <a:ext cx="2892491" cy="467436"/>
          </a:xfrm>
          <a:prstGeom prst="rect">
            <a:avLst/>
          </a:prstGeom>
          <a:noFill/>
        </p:spPr>
        <p:txBody>
          <a:bodyPr wrap="square" rtlCol="0">
            <a:spAutoFit/>
          </a:bodyPr>
          <a:lstStyle/>
          <a:p>
            <a:r>
              <a:rPr lang="en-US" sz="2400" dirty="0" smtClean="0"/>
              <a:t>Corrosive chemicals</a:t>
            </a:r>
            <a:endParaRPr lang="en-US" sz="2400" dirty="0"/>
          </a:p>
        </p:txBody>
      </p:sp>
      <p:sp>
        <p:nvSpPr>
          <p:cNvPr id="9" name="TextBox 8"/>
          <p:cNvSpPr txBox="1"/>
          <p:nvPr/>
        </p:nvSpPr>
        <p:spPr>
          <a:xfrm>
            <a:off x="1511556" y="5348873"/>
            <a:ext cx="4678228" cy="467436"/>
          </a:xfrm>
          <a:prstGeom prst="rect">
            <a:avLst/>
          </a:prstGeom>
          <a:noFill/>
        </p:spPr>
        <p:txBody>
          <a:bodyPr wrap="square" rtlCol="0">
            <a:spAutoFit/>
          </a:bodyPr>
          <a:lstStyle/>
          <a:p>
            <a:r>
              <a:rPr lang="en-US" sz="2400" dirty="0"/>
              <a:t>C</a:t>
            </a:r>
            <a:r>
              <a:rPr lang="en-US" sz="2400" dirty="0" smtClean="0"/>
              <a:t>ontaminated sharps</a:t>
            </a:r>
            <a:endParaRPr lang="en-US" sz="2400" dirty="0"/>
          </a:p>
        </p:txBody>
      </p:sp>
      <p:pic>
        <p:nvPicPr>
          <p:cNvPr id="2052" name="Picture 4" descr="https://encrypted-tbn3.gstatic.com/images?q=tbn:ANd9GcQeGuAtClIjOo2F2HJ3Z46MQspFtVzafH781AiHdnD0bqt0FQQFc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846" y="3024834"/>
            <a:ext cx="1518250" cy="166723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hASEBUQDw8PEA8QFA8QDxAQDhQPEA8PFBAVFRUQFBQYHCceGBknGRQUHy8gJCgpLSwsFR4xNTAqNSYrLCkBCQoKDgwOGg8PGiwkHRwpKSkpLCksKiwpNSkpKSwpKSkpLCkpKikpKSkpKSwpKSwpKSkpKSwpKSksKSksKSkpLP/AABEIAOEA4QMBIgACEQEDEQH/xAAcAAEAAQUBAQAAAAAAAAAAAAAAAgEDBAYHBQj/xABNEAACAQIDBQQECAgLCQEAAAABAgADEQQSIQUGBzFBEyJRYXGBkaEUIzJyc7GysyQlNEJSYqLBMzVDY4OSwtHS4fAXRFNUgpOUw/EV/8QAGgEBAAMBAQEAAAAAAAAAAAAAAAECBAMFBv/EACQRAQACAgEEAwEBAQEAAAAAAAABAgMRMQQSITITQVEicaEF/9oADAMBAAIRAxEAPwDuMREBERAREQESzicStNS7sFVQSzHkAJzTeHiyQxXDAKg/PYXdvQOQ98vSlr8K2tFeXTmqgcyB6TaYY25hu07H4RR7Yc6faLnHq9YnzztveEYmp2lapXZrWHxugA6AEaSmyd5Vw7Fl7ZwylSlSpmXUg5gLaHSao6O2t/bh88bfSoMrOCYbiUVOgqr82qRNqpcY1p4ftalE1MpVBarleozfJFspufPynG+C9I3MOkZazOodRmub4b50sAilxmqVCezS9rgc2J6DUe2aLtDjBjKdy+Hw9JxyouKlRgPB6gcZT/0maftXbtfalbtsVTrooXLRXDUhXSmnW92Vr31vrfylO2tP6y+KrTM28U5dM2JxSWvVFPskA62Y3t4ib+DPmWjQ7Nw+G+FtVQghXwb0wyjnqCbcvfOj7N430ggXE4SqtRQB8WwZTYfrWI98v21yx3YfMf8AVYtNPGTl1WUJnMH43UyCyYRsvi9YA+wD988PavGSpVAUJ2aa5gjG7+F2OvsiOnyT9JnLX9dpLzHXatEv2Qqoag5pmGblefO+L3iw1S9qLUi18zUnysbm5Gt5j4f4KxF3xCnp8aNPdOkdLP3Knzfj6aBlZzLd3eSobCnUbS11Y3DdL25eyb9s3afaaMMr+HQ+Y/ume1Jq6xaJZ8REosREQEREBERAREQEREBKGVlDA5nxb3jK5cKhsLCpVt1J+Svs19YnHa1csZsfEHava42s17guwHzV7o9wE1rDrcz2+mxxWm3nZrd1l3D4Bn5Cekm7L2uSBM/Z2VBcyON25blLWyWmdQiKxry83E7BsNDPFxNdkygi/ZVUq5ehymepW2ux6zCqMr/K5+MraJvXtlMTFZ3DL3jxSV/wmmwOb5VjqPTNz2DQcYMZVYZqanQHmVE5s2xgTmWrlvzHK8zMPTdNPhdaw0yrWdRy8BaeP13QZOprFYmI1O23B1FcczP63PbtWuGrFe0sDhrWB5KCWtNCfaIc6czz8YrYVn+VWrOP1qxN/bJUMIiajKPMksROn/n9Dk6XxMx5V6jPXKvgEjKPSfKY1VbTJfGhVyp1+Ux5mYZeetNmOIRvKrUtIkyJaUmVtN03Q28qOue4IPPoROybP2mjoGQjMLEWOunSfNdDElTflN23R3syOFZiqnS5tb1+Ex5ab8u9LafQ1GoGUMOTAEesSc83d/EZ6CnwLD33H1z0phaSIiAiIgIiICIiAiIgJi7UxQpUKlU6CnTqP/VUn90ypqvE7H9lsrEG9i6rSH9I4U+68tWNzEItOo2+dsZiS7s55sSZHD1LMD5iWzKpzn0MRqNPKnl7eJxFhYXnk4ircy/WqG3s+qYNQzlELqEyl5G8oTAnnlA2siJUSEqlrRKE6Sl5CQyMqTIkyqVDIEyZlsyJSt1G/wBeUUnsbiRqc5QTPM+XR9H8HNsGvgsrG7UmCk9SLae4W9U3+cZ4AY7WvRJ1yhgPQ3+c7NMWSNWlppwRETmsREQEREBERAREQE51xud//wA9FUEq1dM56CyOQD6/qnRZqHFf+Kq/po/erOmKdXiVL+svnUiBJ9qfGUNT0eye9uXm6XKlUTGd5F085btOW5/F4TzReQy+cZfORufwTvEjk84yecbSrF5E+mUt5yu0pQZDL5wVkbSkZbaTyyDCRtOlhucBZeWtbki+k3Mn8NfplHoUTNMumnQOB1V12kFAOV6dUMbaCy3BPrHvn0JOH8B6zNi6uY3tQ0v0vUXlO4TLl9nenBEROS5ERAREQEREBERATUOK/wDFNf8AofvVm3zUuKo/FNf+i+9WXx+0f6rb1l86yhlZQz3nmLTyEm8hKSsREpISrK3lIEgRPOUvDc5SVWVvEjJSEpCRYSSyjSsphYAi0molcszy6OqcAx+FVvof/Ys7jOJcBV/Ca30I+8E7bMmX2d6cERE5rkREBERAREQEREBNU4pD8U4j0U/vVm1zVuJw/FWJ+bT+9SXx+0f6rbiXzjKGSlDPeeastISbSEpKYJSIMqlWexu5u3UxdSy92kv8JUtov6o8W8pPdndipi3vqlBT8ZUt+wvi31TqeBwVOii06ShEXkB7yT1PnMufP2eK8u+PHvzPDmG926TYVs9PM+Hc2Vjq1Nv0HP1Hr6Zrc7njKKujI6hkYFWVhcEeBnKd5t2mwzlku1Bj3W5lCfzG8/A9fTKYM/d/NuU5MevMPClRKXlRNTikJFjKiQaVlaFUEuAS3Sl4TO6w6xwIX4+uf5pB+3Ozzj3AlPjK5/m6f252GZMns7U4IiJzXIiICIiAiIgIiICaxxLH4qxPzE+9SbPNa4jj8V4n5i/eLLU9oVtxL5vkTJShnuvOWGluTaQErKYVnvbr7qPimzNdMOp7z8i5H5iefienp0l7dPdFsSe0qXTDqdTyaqR+Ynl4np6eXR3q0aFMDu06aA5VGllXnYeV5iz9R2/zXl3x49+ZYzY7D4YLQUZMqgpTVbDKSRe5sOYN7n0wu2bkWRSCyrb4RTapqQLhELXte51GgMs1sHSq4io2KwtIrQFNKFasFYMGGZ9G0FmtrbrM/Z1Sm1NHpKFpuqsoChO6dRoPK3tnnctbDqbX1ZSg7rMtu3pipobZuzcroeYsToRMaljaFa9BwSaga9N6Z7yga68uo69RMrbL2pFmpLWRTeqjKHPZWOZkB0JHO3UA21tNawuIw1GtSq0qOHorVTFDEMnygtJFqWpqNGB0YEDUERA1zejdhsM2ZbtQY91uZQn8xvPwPX0zwp1nAYg4hHSvSW3yai3BUFiWNE2/ORTTBP6V+oM0LebdhsK2ZbtQY9xjzQ/oN5+B6zfhzd3825ZslNeYeIJBpKRaaZcoSpS6st0pdEzursXAod7EH9WkPeZ12cm4FLpiD5Uh9c6zMmT2d6cERE5rEREBERAREQEREBNd4hj8V4n6P+2s2Ka/v8PxZifom+sS1faETw+a5SVlDPceaxmmy7pbntiCK1YFcOOQ5NWIPIeC+J9nlrZNjewNiDYi4PkR4T1KvEraFOyj4PlGi2w9gAOQsDpMvU3tWv8ALthrEz5dXrVEo0i1stOijNlUDREUmwHoE0jaXETZ1ZR3qwK5gQ1HR6boUqUyQ1xdW5jqqnpNfHFnHdaeFPppOL+x5l7L37xmJcqmE2exVc7tUXs1VcwW5ZmsO8yj0meU2vSr7a2ZkzVMe9Q4g0mrqqM5bJQNIjLb4u4ZvHUi3ITZtib2YTFOaeHqFmVc5BpullzAcyPEiaqNuY5gM2ycA2ZjTykoGBzOlyCe6uam4udO6Yo7z4qkHqLsjDJkHfalURSUyLUuMou65WVri4tA92vt6qwfs0yJqqkrmqB9QxIDgKQemuo1kaWyW7jPaooA+StqtO9jdWdmIB0vlIOlxea7jNq4h6hzbKdajLmYJXSxs5BuChGfMbECzE6EGW6e9WLVVAwmIClSVAxNMDIKQqkj4rQZGDegwN3p4F10pVCq69xk7VQepBuCPaZfxGHWohR1DIwsynkROebQ3xak9sVs69Qi962JzsADawAWy6g6ACXDxZP/ACY/8g/4IGDvNu02GfMt2oMe4/VT+g3n59Z4LTb6XEBsUfg42eKva93J2+hHie5oBzv0nj7xbuVMMQSL035MDmCt/wAMmw18DYXt6puxZu6NW5Zr49TuHmUpdEtUZdEsh2rgWvcxB+h+pp1Wcu4GD4nEfOo/ZadRmTJ7S0U4IiJzWIiICIiAiIgIiICeFv0Pxbifonnuzxd9BfZ+J+hqfVJrzCJ4fMxkZJpGe481jPzlqpTBFjyl15CVmN8rQ8fEYYqbdOh8Zm7D2stA1O0pGrTrUzSqKH7NsvaI+jWPVAOXImZFWmGFjy/fPJxGHKGx5dD4zzM2HsnccNmPJ3eJbThN+kphLYXKUKiy1e4KSVK1RFUFSb3rWuSbhB4yR36U02Q0Td0YOwK6ucJTohlsBkGaney2FjaafEz6dW6199sOzkmjWKN27uhNMrUarW7RqbD9EaWcd4EXEwm3uQ0qqCm93p4anTNx3ClFaVUnyZRp75q8rA9beba1PE1zWpqyhsxIZKaEEsTzQd7nza5mHs3ZtSvUFKipZ26cgB1Zj0A8ZHAYB6rZUtoCzsxypTQc3duiibvspUw47Oi7UMqjEfDSjMMSAoyh0I/gWL6BSTca2bkG07tbr08HTstmqsB2tW2rfqr4L5deZmbjsOjqUdQyMLMDyInmbLxNfE1FxAqCnQW6ikozCop8b8muL31FiuU3zX83e7ers70KDfG8qjj+T/VB/S+r08rVrNp1CJmIjy1jauASjWanTqdoq9eqk/mMepExhLVGXRNsRpndx4HD4jEfPpfYM6bOacEB+D1/pKf2DOlzHk9pd68EREosREQEREBERAREQE8je4XwGJ+grfYM9eeZvOt8FiB/MVvuzJjlE8Pl9pCTfnIT3Iecx3kJN5AyJTCkhWpBhY//ACTiVmInxKXjV6BQ2PqPjLc9qtSDCx/zBmHgtll660S2XOT37XAUAknmOg8RPMzYuydxw2Uv3ePtgzL2bs16z5VsqgZqlRzlp0kvYu7dB9fIazN2fuxWrYpsNS1NN2WpUIIRFViuc+zQczOj193sNhMJlFQ0chztWsGas+Ugh6ZOV1KlhkOgF+Wpmd0eDsIpTBTDqyCi6mo1bDMy4x86L2NSwPZurHuqL6lTfne5WqGoFpLQbIrVWw1Mvmurv3RUBuApZSo1F8xS+U5jFcA6pSz0mOZkp4el2QZXsQD25uMzW5a2KroQvLF2ltg07pTYNiCop1q6AKEXKqtSp5dCe4oNQAXygDlL0pN51CtrdseU8dtU4cutOozYqr3a9UVCyUlB0pJoBm8SALXNuZmstJSJno0pFI1DLNptK/RGkupzlukNJcWUWd04I/k1b6RPsTpM5twQ/Ja30ifYnSZiye0tFeCIiUWIiICIiAiIgIiICYO3Vvha48aNb7tpnTD2x+T1voqv3ZkwS+WXGstGXanMy2Z7ccPOYzyEm8hIkhWUlZQyEqiRZfAlWGqspsynxBHKSESsxE+JTvTp26C4YYYfBuXOqW1qmrbU1D1Putynq4nDJUGWooZbqwBHJlNww8CCL3nKNkbYqYar2lM+Tqfkut/kn+/pPa3k30NZOyoBqdNgO1J0diRqgtyXz6zBbp57tRw0xljXlf3s3vvfD4VrJ8mpUXS/TIlunn15DSaZKyk2UpFI1Dha02nySJkpQy0oZFPlJpIJylynODo7nwQH4LW+lX7sTpM5vwRP4LW+lU/sf5TpExZPaWivBERKLEREBERAREQEREBMTa6k4eqBzNKqB6chtMuUYQPk6rzloz09vYLscTWon+Sq1U9SuQPdaecZ7VZ3Dz5jyxXkJdfQ6SGc+XskyiERBks/o9koT6JCwIlQZT1SBGRtJSlpAjaLStoIgRlCJO3+rymWRKYXqY0lymReKFDxmTTToBOLo7RwQb8GraEAVE1PU5J0uaZwo2d2Wzka1jWepVPovkHuWbnMN53aWivBERKLEREBERAREQEREBKGViBwDi1sw0tpVGtZa6pWXzJXK37Sn2zSTO3cZ9hGphkxKi7UGyvbn2bkWPqYD+tOIOZ6fT33TX4x5a6ssuJbIl1pAid1FuVMqRKQKiJQSUgQiVlIFIlZW0gUlQJUCSUSsrQvodJl4KiWcKBckgDzJmIizd+Gmw+2xtMlbrTPat5KuuvrsPXONp1G3SPLumx8CKOHpUR/J00T1hQCfbeZkoJWee0kREBERAREQEREBERAREQLOLwiVEanUUOjqVdTqGUixBnBN++GuIwbNVpK1bCEkh1GZ6Q/RqAfa5ejlPoGUKy9LzSdwrasWfIpEgTPpHbnC/ZuJJY0OxqMbmpQPZknxK6qfZNL2jwEN74fGi3QVqOv9ZD+6a69RX7cJxT9OQmUnRqnAraV9KuDI6Htag93Zy6nAXHW1xWEB8B2re/IJ0+ev6r8dnNJUGdFxHAnaKi6VsG/l2lRD70t755lfg/theWGR/mYil/aIkxmpP2j47NLMpNr/wBk+2L/AJC3/fof45dThBtg/wC6AenEUf8AFHzV/TslqAMXmz1+Fu10+Vgah+bUot9TzCrbi7SX5WBxHqQN9RkfLH6nsl4wMu01mybL4WbWrarhOzW9s1eqlMey5b3Tddi8B30bG4wDxp4VPd2lQf2ZSctY+1opLnOzMA9WotOkjPUY2VFFyT5T6A3F3RGCo9+xr1LGqw1CjpTB8B49T6BM/d/dHB4JcuGohSQA9QkvVf5znX1DTynszNky93iOHWtNERE4uhERAREQEREBERAREQEREBERASkRARERKCBEQlWIiQEREkUMqIiAiIgIiICIiAiIgIiIH//Z"/>
          <p:cNvSpPr>
            <a:spLocks noChangeAspect="1" noChangeArrowheads="1"/>
          </p:cNvSpPr>
          <p:nvPr/>
        </p:nvSpPr>
        <p:spPr bwMode="auto">
          <a:xfrm>
            <a:off x="155575" y="-1028699"/>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hASEBUQDw8PEA8QFA8QDxAQDhQPEA8PFBAVFRUQFBQYHCceGBknGRQUHy8gJCgpLSwsFR4xNTAqNSYrLCkBCQoKDgwOGg8PGiwkHRwpKSkpLCksKiwpNSkpKSwpKSkpLCkpKikpKSkpKSwpKSwpKSkpKSwpKSksKSksKSkpLP/AABEIAOEA4QMBIgACEQEDEQH/xAAcAAEAAQUBAQAAAAAAAAAAAAAAAgEDBAYHBQj/xABNEAACAQIDBQQECAgLCQEAAAABAgADEQQSIQUGBzFBEyJRYXGBkaEUIzJyc7GysyQlNEJSYqLBMzVDY4OSwtHS4fAXRFNUgpOUw/EV/8QAGgEBAAMBAQEAAAAAAAAAAAAAAAECBAMFBv/EACQRAQACAgEEAwEBAQEAAAAAAAABAgMRMQQSITITQVEicaEF/9oADAMBAAIRAxEAPwDuMREBERAREQESzicStNS7sFVQSzHkAJzTeHiyQxXDAKg/PYXdvQOQ98vSlr8K2tFeXTmqgcyB6TaYY25hu07H4RR7Yc6faLnHq9YnzztveEYmp2lapXZrWHxugA6AEaSmyd5Vw7Fl7ZwylSlSpmXUg5gLaHSao6O2t/bh88bfSoMrOCYbiUVOgqr82qRNqpcY1p4ftalE1MpVBarleozfJFspufPynG+C9I3MOkZazOodRmub4b50sAilxmqVCezS9rgc2J6DUe2aLtDjBjKdy+Hw9JxyouKlRgPB6gcZT/0maftXbtfalbtsVTrooXLRXDUhXSmnW92Vr31vrfylO2tP6y+KrTM28U5dM2JxSWvVFPskA62Y3t4ib+DPmWjQ7Nw+G+FtVQghXwb0wyjnqCbcvfOj7N430ggXE4SqtRQB8WwZTYfrWI98v21yx3YfMf8AVYtNPGTl1WUJnMH43UyCyYRsvi9YA+wD988PavGSpVAUJ2aa5gjG7+F2OvsiOnyT9JnLX9dpLzHXatEv2Qqoag5pmGblefO+L3iw1S9qLUi18zUnysbm5Gt5j4f4KxF3xCnp8aNPdOkdLP3Knzfj6aBlZzLd3eSobCnUbS11Y3DdL25eyb9s3afaaMMr+HQ+Y/ume1Jq6xaJZ8REosREQEREBERAREQEREBKGVlDA5nxb3jK5cKhsLCpVt1J+Svs19YnHa1csZsfEHava42s17guwHzV7o9wE1rDrcz2+mxxWm3nZrd1l3D4Bn5Cekm7L2uSBM/Z2VBcyON25blLWyWmdQiKxry83E7BsNDPFxNdkygi/ZVUq5ehymepW2ux6zCqMr/K5+MraJvXtlMTFZ3DL3jxSV/wmmwOb5VjqPTNz2DQcYMZVYZqanQHmVE5s2xgTmWrlvzHK8zMPTdNPhdaw0yrWdRy8BaeP13QZOprFYmI1O23B1FcczP63PbtWuGrFe0sDhrWB5KCWtNCfaIc6czz8YrYVn+VWrOP1qxN/bJUMIiajKPMksROn/n9Dk6XxMx5V6jPXKvgEjKPSfKY1VbTJfGhVyp1+Ux5mYZeetNmOIRvKrUtIkyJaUmVtN03Q28qOue4IPPoROybP2mjoGQjMLEWOunSfNdDElTflN23R3syOFZiqnS5tb1+Ex5ab8u9LafQ1GoGUMOTAEesSc83d/EZ6CnwLD33H1z0phaSIiAiIgIiICIiAiIgJi7UxQpUKlU6CnTqP/VUn90ypqvE7H9lsrEG9i6rSH9I4U+68tWNzEItOo2+dsZiS7s55sSZHD1LMD5iWzKpzn0MRqNPKnl7eJxFhYXnk4ircy/WqG3s+qYNQzlELqEyl5G8oTAnnlA2siJUSEqlrRKE6Sl5CQyMqTIkyqVDIEyZlsyJSt1G/wBeUUnsbiRqc5QTPM+XR9H8HNsGvgsrG7UmCk9SLae4W9U3+cZ4AY7WvRJ1yhgPQ3+c7NMWSNWlppwRETmsREQEREBERAREQE51xud//wA9FUEq1dM56CyOQD6/qnRZqHFf+Kq/po/erOmKdXiVL+svnUiBJ9qfGUNT0eye9uXm6XKlUTGd5F085btOW5/F4TzReQy+cZfORufwTvEjk84yecbSrF5E+mUt5yu0pQZDL5wVkbSkZbaTyyDCRtOlhucBZeWtbki+k3Mn8NfplHoUTNMumnQOB1V12kFAOV6dUMbaCy3BPrHvn0JOH8B6zNi6uY3tQ0v0vUXlO4TLl9nenBEROS5ERAREQEREBERATUOK/wDFNf8AofvVm3zUuKo/FNf+i+9WXx+0f6rb1l86yhlZQz3nmLTyEm8hKSsREpISrK3lIEgRPOUvDc5SVWVvEjJSEpCRYSSyjSsphYAi0molcszy6OqcAx+FVvof/Ys7jOJcBV/Ca30I+8E7bMmX2d6cERE5rkREBERAREQEREBNU4pD8U4j0U/vVm1zVuJw/FWJ+bT+9SXx+0f6rbiXzjKGSlDPeeastISbSEpKYJSIMqlWexu5u3UxdSy92kv8JUtov6o8W8pPdndipi3vqlBT8ZUt+wvi31TqeBwVOii06ShEXkB7yT1PnMufP2eK8u+PHvzPDmG926TYVs9PM+Hc2Vjq1Nv0HP1Hr6Zrc7njKKujI6hkYFWVhcEeBnKd5t2mwzlku1Bj3W5lCfzG8/A9fTKYM/d/NuU5MevMPClRKXlRNTikJFjKiQaVlaFUEuAS3Sl4TO6w6xwIX4+uf5pB+3Ozzj3AlPjK5/m6f252GZMns7U4IiJzXIiICIiAiIgIiICaxxLH4qxPzE+9SbPNa4jj8V4n5i/eLLU9oVtxL5vkTJShnuvOWGluTaQErKYVnvbr7qPimzNdMOp7z8i5H5iefienp0l7dPdFsSe0qXTDqdTyaqR+Ynl4np6eXR3q0aFMDu06aA5VGllXnYeV5iz9R2/zXl3x49+ZYzY7D4YLQUZMqgpTVbDKSRe5sOYN7n0wu2bkWRSCyrb4RTapqQLhELXte51GgMs1sHSq4io2KwtIrQFNKFasFYMGGZ9G0FmtrbrM/Z1Sm1NHpKFpuqsoChO6dRoPK3tnnctbDqbX1ZSg7rMtu3pipobZuzcroeYsToRMaljaFa9BwSaga9N6Z7yga68uo69RMrbL2pFmpLWRTeqjKHPZWOZkB0JHO3UA21tNawuIw1GtSq0qOHorVTFDEMnygtJFqWpqNGB0YEDUERA1zejdhsM2ZbtQY91uZQn8xvPwPX0zwp1nAYg4hHSvSW3yai3BUFiWNE2/ORTTBP6V+oM0LebdhsK2ZbtQY9xjzQ/oN5+B6zfhzd3825ZslNeYeIJBpKRaaZcoSpS6st0pdEzursXAod7EH9WkPeZ12cm4FLpiD5Uh9c6zMmT2d6cERE5rEREBERAREQEREBNd4hj8V4n6P+2s2Ka/v8PxZifom+sS1faETw+a5SVlDPceaxmmy7pbntiCK1YFcOOQ5NWIPIeC+J9nlrZNjewNiDYi4PkR4T1KvEraFOyj4PlGi2w9gAOQsDpMvU3tWv8ALthrEz5dXrVEo0i1stOijNlUDREUmwHoE0jaXETZ1ZR3qwK5gQ1HR6boUqUyQ1xdW5jqqnpNfHFnHdaeFPppOL+x5l7L37xmJcqmE2exVc7tUXs1VcwW5ZmsO8yj0meU2vSr7a2ZkzVMe9Q4g0mrqqM5bJQNIjLb4u4ZvHUi3ITZtib2YTFOaeHqFmVc5BpullzAcyPEiaqNuY5gM2ycA2ZjTykoGBzOlyCe6uam4udO6Yo7z4qkHqLsjDJkHfalURSUyLUuMou65WVri4tA92vt6qwfs0yJqqkrmqB9QxIDgKQemuo1kaWyW7jPaooA+StqtO9jdWdmIB0vlIOlxea7jNq4h6hzbKdajLmYJXSxs5BuChGfMbECzE6EGW6e9WLVVAwmIClSVAxNMDIKQqkj4rQZGDegwN3p4F10pVCq69xk7VQepBuCPaZfxGHWohR1DIwsynkROebQ3xak9sVs69Qi962JzsADawAWy6g6ACXDxZP/ACY/8g/4IGDvNu02GfMt2oMe4/VT+g3n59Z4LTb6XEBsUfg42eKva93J2+hHie5oBzv0nj7xbuVMMQSL035MDmCt/wAMmw18DYXt6puxZu6NW5Zr49TuHmUpdEtUZdEsh2rgWvcxB+h+pp1Wcu4GD4nEfOo/ZadRmTJ7S0U4IiJzWIiICIiAiIgIiICeFv0Pxbifonnuzxd9BfZ+J+hqfVJrzCJ4fMxkZJpGe481jPzlqpTBFjyl15CVmN8rQ8fEYYqbdOh8Zm7D2stA1O0pGrTrUzSqKH7NsvaI+jWPVAOXImZFWmGFjy/fPJxGHKGx5dD4zzM2HsnccNmPJ3eJbThN+kphLYXKUKiy1e4KSVK1RFUFSb3rWuSbhB4yR36U02Q0Td0YOwK6ucJTohlsBkGaney2FjaafEz6dW6199sOzkmjWKN27uhNMrUarW7RqbD9EaWcd4EXEwm3uQ0qqCm93p4anTNx3ClFaVUnyZRp75q8rA9beba1PE1zWpqyhsxIZKaEEsTzQd7nza5mHs3ZtSvUFKipZ26cgB1Zj0A8ZHAYB6rZUtoCzsxypTQc3duiibvspUw47Oi7UMqjEfDSjMMSAoyh0I/gWL6BSTca2bkG07tbr08HTstmqsB2tW2rfqr4L5deZmbjsOjqUdQyMLMDyInmbLxNfE1FxAqCnQW6ikozCop8b8muL31FiuU3zX83e7ers70KDfG8qjj+T/VB/S+r08rVrNp1CJmIjy1jauASjWanTqdoq9eqk/mMepExhLVGXRNsRpndx4HD4jEfPpfYM6bOacEB+D1/pKf2DOlzHk9pd68EREosREQEREBERAREQE8je4XwGJ+grfYM9eeZvOt8FiB/MVvuzJjlE8Pl9pCTfnIT3Iecx3kJN5AyJTCkhWpBhY//ACTiVmInxKXjV6BQ2PqPjLc9qtSDCx/zBmHgtll660S2XOT37XAUAknmOg8RPMzYuydxw2Uv3ePtgzL2bs16z5VsqgZqlRzlp0kvYu7dB9fIazN2fuxWrYpsNS1NN2WpUIIRFViuc+zQczOj193sNhMJlFQ0chztWsGas+Ugh6ZOV1KlhkOgF+Wpmd0eDsIpTBTDqyCi6mo1bDMy4x86L2NSwPZurHuqL6lTfne5WqGoFpLQbIrVWw1Mvmurv3RUBuApZSo1F8xS+U5jFcA6pSz0mOZkp4el2QZXsQD25uMzW5a2KroQvLF2ltg07pTYNiCop1q6AKEXKqtSp5dCe4oNQAXygDlL0pN51CtrdseU8dtU4cutOozYqr3a9UVCyUlB0pJoBm8SALXNuZmstJSJno0pFI1DLNptK/RGkupzlukNJcWUWd04I/k1b6RPsTpM5twQ/Ja30ifYnSZiye0tFeCIiUWIiICIiAiIgIiICYO3Vvha48aNb7tpnTD2x+T1voqv3ZkwS+WXGstGXanMy2Z7ccPOYzyEm8hIkhWUlZQyEqiRZfAlWGqspsynxBHKSESsxE+JTvTp26C4YYYfBuXOqW1qmrbU1D1Putynq4nDJUGWooZbqwBHJlNww8CCL3nKNkbYqYar2lM+Tqfkut/kn+/pPa3k30NZOyoBqdNgO1J0diRqgtyXz6zBbp57tRw0xljXlf3s3vvfD4VrJ8mpUXS/TIlunn15DSaZKyk2UpFI1Dha02nySJkpQy0oZFPlJpIJylynODo7nwQH4LW+lX7sTpM5vwRP4LW+lU/sf5TpExZPaWivBERKLEREBERAREQEREBMTa6k4eqBzNKqB6chtMuUYQPk6rzloz09vYLscTWon+Sq1U9SuQPdaecZ7VZ3Dz5jyxXkJdfQ6SGc+XskyiERBks/o9koT6JCwIlQZT1SBGRtJSlpAjaLStoIgRlCJO3+rymWRKYXqY0lymReKFDxmTTToBOLo7RwQb8GraEAVE1PU5J0uaZwo2d2Wzka1jWepVPovkHuWbnMN53aWivBERKLEREBERAREQEREBKGViBwDi1sw0tpVGtZa6pWXzJXK37Sn2zSTO3cZ9hGphkxKi7UGyvbn2bkWPqYD+tOIOZ6fT33TX4x5a6ssuJbIl1pAid1FuVMqRKQKiJQSUgQiVlIFIlZW0gUlQJUCSUSsrQvodJl4KiWcKBckgDzJmIizd+Gmw+2xtMlbrTPat5KuuvrsPXONp1G3SPLumx8CKOHpUR/J00T1hQCfbeZkoJWee0kREBERAREQEREBERAREQLOLwiVEanUUOjqVdTqGUixBnBN++GuIwbNVpK1bCEkh1GZ6Q/RqAfa5ejlPoGUKy9LzSdwrasWfIpEgTPpHbnC/ZuJJY0OxqMbmpQPZknxK6qfZNL2jwEN74fGi3QVqOv9ZD+6a69RX7cJxT9OQmUnRqnAraV9KuDI6Htag93Zy6nAXHW1xWEB8B2re/IJ0+ev6r8dnNJUGdFxHAnaKi6VsG/l2lRD70t755lfg/theWGR/mYil/aIkxmpP2j47NLMpNr/wBk+2L/AJC3/fof45dThBtg/wC6AenEUf8AFHzV/TslqAMXmz1+Fu10+Vgah+bUot9TzCrbi7SX5WBxHqQN9RkfLH6nsl4wMu01mybL4WbWrarhOzW9s1eqlMey5b3Tddi8B30bG4wDxp4VPd2lQf2ZSctY+1opLnOzMA9WotOkjPUY2VFFyT5T6A3F3RGCo9+xr1LGqw1CjpTB8B49T6BM/d/dHB4JcuGohSQA9QkvVf5znX1DTynszNky93iOHWtNERE4uhERAREQEREBERAREQEREBERASkRARERKCBEQlWIiQEREkUMqIiAiIgIiICIiAiIgIiIH//Z"/>
          <p:cNvSpPr>
            <a:spLocks noChangeAspect="1" noChangeArrowheads="1"/>
          </p:cNvSpPr>
          <p:nvPr/>
        </p:nvSpPr>
        <p:spPr bwMode="auto">
          <a:xfrm>
            <a:off x="307975" y="-8763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http://www.buckmansinc.com/files/store/preview/Sodium_Hypochlorite_Solution_-_5_Gallon_Carboy_LC-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7320" y="4825603"/>
            <a:ext cx="1639261" cy="17234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mmala\AppData\Local\Microsoft\Windows\Temporary Internet Files\Content.IE5\0NY4CVZO\MP90040684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5686" y="4824378"/>
            <a:ext cx="1505410" cy="167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86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rrowheads="1"/>
          </p:cNvSpPr>
          <p:nvPr>
            <p:ph type="title"/>
          </p:nvPr>
        </p:nvSpPr>
        <p:spPr>
          <a:xfrm>
            <a:off x="324740" y="127000"/>
            <a:ext cx="10800460" cy="1097280"/>
          </a:xfrm>
        </p:spPr>
        <p:txBody>
          <a:bodyPr/>
          <a:lstStyle/>
          <a:p>
            <a:pPr eaLnBrk="1" hangingPunct="1">
              <a:defRPr/>
            </a:pPr>
            <a:r>
              <a:rPr lang="en-US" dirty="0" smtClean="0"/>
              <a:t>Moving Laboratory Equipment</a:t>
            </a:r>
          </a:p>
        </p:txBody>
      </p:sp>
      <p:sp>
        <p:nvSpPr>
          <p:cNvPr id="365571" name="Rectangle 3"/>
          <p:cNvSpPr>
            <a:spLocks noGrp="1" noRot="1" noChangeArrowheads="1"/>
          </p:cNvSpPr>
          <p:nvPr>
            <p:ph idx="1"/>
          </p:nvPr>
        </p:nvSpPr>
        <p:spPr>
          <a:xfrm>
            <a:off x="699796" y="1714500"/>
            <a:ext cx="10425404" cy="4457700"/>
          </a:xfrm>
        </p:spPr>
        <p:txBody>
          <a:bodyPr>
            <a:normAutofit/>
          </a:bodyPr>
          <a:lstStyle/>
          <a:p>
            <a:pPr eaLnBrk="1" hangingPunct="1">
              <a:buBlip>
                <a:blip r:embed="rId3"/>
              </a:buBlip>
              <a:defRPr/>
            </a:pPr>
            <a:r>
              <a:rPr lang="en-US" sz="2800" dirty="0" smtClean="0">
                <a:solidFill>
                  <a:schemeClr val="accent3"/>
                </a:solidFill>
              </a:rPr>
              <a:t>DO NOT move any lab-related items</a:t>
            </a:r>
          </a:p>
          <a:p>
            <a:pPr eaLnBrk="1" hangingPunct="1">
              <a:buBlip>
                <a:blip r:embed="rId3"/>
              </a:buBlip>
              <a:defRPr/>
            </a:pPr>
            <a:r>
              <a:rPr lang="en-US" sz="2800" dirty="0" smtClean="0"/>
              <a:t>It is the </a:t>
            </a:r>
            <a:r>
              <a:rPr lang="en-US" sz="2800" u="sng" dirty="0" smtClean="0"/>
              <a:t>laboratory’s</a:t>
            </a:r>
            <a:r>
              <a:rPr lang="en-US" sz="2800" dirty="0" smtClean="0"/>
              <a:t> responsibility to move all cylinders, chemicals, hazardous waste, laboratory equipment, refrigerators, and any other lab-related items that may be in your way </a:t>
            </a:r>
          </a:p>
          <a:p>
            <a:pPr eaLnBrk="1" hangingPunct="1">
              <a:buBlip>
                <a:blip r:embed="rId3"/>
              </a:buBlip>
              <a:defRPr/>
            </a:pPr>
            <a:r>
              <a:rPr lang="en-US" sz="2800" dirty="0" smtClean="0"/>
              <a:t>If this hasn’t been done, ask someone in the lab to help you</a:t>
            </a:r>
          </a:p>
          <a:p>
            <a:pPr eaLnBrk="1" hangingPunct="1">
              <a:buBlip>
                <a:blip r:embed="rId3"/>
              </a:buBlip>
              <a:defRPr/>
            </a:pPr>
            <a:r>
              <a:rPr lang="en-US" sz="2800" dirty="0" smtClean="0"/>
              <a:t>If no one is available to help you, contact the project manager and your supervisor</a:t>
            </a:r>
          </a:p>
        </p:txBody>
      </p:sp>
    </p:spTree>
    <p:extLst>
      <p:ext uri="{BB962C8B-B14F-4D97-AF65-F5344CB8AC3E}">
        <p14:creationId xmlns:p14="http://schemas.microsoft.com/office/powerpoint/2010/main" val="2346342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28" y="127000"/>
            <a:ext cx="10877372" cy="1097280"/>
          </a:xfrm>
        </p:spPr>
        <p:txBody>
          <a:bodyPr/>
          <a:lstStyle/>
          <a:p>
            <a:pPr>
              <a:defRPr/>
            </a:pPr>
            <a:r>
              <a:rPr lang="en-US" dirty="0" smtClean="0"/>
              <a:t>Working Near Lab Benches</a:t>
            </a:r>
            <a:endParaRPr lang="en-US" dirty="0"/>
          </a:p>
        </p:txBody>
      </p:sp>
      <p:sp>
        <p:nvSpPr>
          <p:cNvPr id="3" name="Content Placeholder 2"/>
          <p:cNvSpPr>
            <a:spLocks noGrp="1"/>
          </p:cNvSpPr>
          <p:nvPr>
            <p:ph idx="1"/>
          </p:nvPr>
        </p:nvSpPr>
        <p:spPr>
          <a:xfrm>
            <a:off x="755780" y="1714500"/>
            <a:ext cx="10369420" cy="4457700"/>
          </a:xfrm>
        </p:spPr>
        <p:txBody>
          <a:bodyPr>
            <a:normAutofit/>
          </a:bodyPr>
          <a:lstStyle/>
          <a:p>
            <a:pPr>
              <a:buBlip>
                <a:blip r:embed="rId3"/>
              </a:buBlip>
              <a:defRPr/>
            </a:pPr>
            <a:r>
              <a:rPr lang="en-US" sz="2800" dirty="0" smtClean="0"/>
              <a:t>Do not step on any lab furniture or benches</a:t>
            </a:r>
          </a:p>
          <a:p>
            <a:pPr>
              <a:buBlip>
                <a:blip r:embed="rId3"/>
              </a:buBlip>
              <a:defRPr/>
            </a:pPr>
            <a:r>
              <a:rPr lang="en-US" sz="2800" dirty="0" smtClean="0"/>
              <a:t>Cover lab benches with plastic if your work will release dust or debris</a:t>
            </a:r>
            <a:endParaRPr lang="en-US" sz="2800" dirty="0"/>
          </a:p>
        </p:txBody>
      </p:sp>
    </p:spTree>
    <p:extLst>
      <p:ext uri="{BB962C8B-B14F-4D97-AF65-F5344CB8AC3E}">
        <p14:creationId xmlns:p14="http://schemas.microsoft.com/office/powerpoint/2010/main" val="42709743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82" y="127000"/>
            <a:ext cx="10885918" cy="1097280"/>
          </a:xfrm>
        </p:spPr>
        <p:txBody>
          <a:bodyPr/>
          <a:lstStyle/>
          <a:p>
            <a:r>
              <a:rPr lang="en-US" dirty="0" smtClean="0"/>
              <a:t>Hazard Communication</a:t>
            </a:r>
            <a:endParaRPr lang="en-US" dirty="0"/>
          </a:p>
        </p:txBody>
      </p:sp>
      <p:sp>
        <p:nvSpPr>
          <p:cNvPr id="3" name="Content Placeholder 2"/>
          <p:cNvSpPr>
            <a:spLocks noGrp="1"/>
          </p:cNvSpPr>
          <p:nvPr>
            <p:ph idx="1"/>
          </p:nvPr>
        </p:nvSpPr>
        <p:spPr/>
        <p:txBody>
          <a:bodyPr>
            <a:normAutofit/>
          </a:bodyPr>
          <a:lstStyle/>
          <a:p>
            <a:r>
              <a:rPr lang="en-US" sz="2800" dirty="0"/>
              <a:t>After taking this training, </a:t>
            </a:r>
            <a:r>
              <a:rPr lang="en-US" sz="2800" dirty="0" smtClean="0"/>
              <a:t>you </a:t>
            </a:r>
            <a:r>
              <a:rPr lang="en-US" sz="2800" dirty="0"/>
              <a:t>should be able to </a:t>
            </a:r>
            <a:r>
              <a:rPr lang="en-US" sz="2800" dirty="0">
                <a:solidFill>
                  <a:srgbClr val="FF0000"/>
                </a:solidFill>
              </a:rPr>
              <a:t>recognize</a:t>
            </a:r>
            <a:r>
              <a:rPr lang="en-US" sz="2800" dirty="0"/>
              <a:t> and understand hazards in the laboratory, understand how to </a:t>
            </a:r>
            <a:r>
              <a:rPr lang="en-US" sz="2800" dirty="0">
                <a:solidFill>
                  <a:srgbClr val="FF0000"/>
                </a:solidFill>
              </a:rPr>
              <a:t>protect</a:t>
            </a:r>
            <a:r>
              <a:rPr lang="en-US" sz="2800" dirty="0"/>
              <a:t> </a:t>
            </a:r>
            <a:r>
              <a:rPr lang="en-US" sz="2800" dirty="0" smtClean="0"/>
              <a:t>yourself </a:t>
            </a:r>
            <a:r>
              <a:rPr lang="en-US" sz="2800" dirty="0"/>
              <a:t>from hazards, know where to </a:t>
            </a:r>
            <a:r>
              <a:rPr lang="en-US" sz="2800" dirty="0">
                <a:solidFill>
                  <a:srgbClr val="FF0000"/>
                </a:solidFill>
              </a:rPr>
              <a:t>find</a:t>
            </a:r>
            <a:r>
              <a:rPr lang="en-US" sz="2800" dirty="0"/>
              <a:t> additional hazard information, and understand how to handle </a:t>
            </a:r>
            <a:r>
              <a:rPr lang="en-US" sz="2800" dirty="0">
                <a:solidFill>
                  <a:srgbClr val="FF0000"/>
                </a:solidFill>
              </a:rPr>
              <a:t>emergencies</a:t>
            </a:r>
            <a:r>
              <a:rPr lang="en-US" sz="2800" dirty="0"/>
              <a:t> that may arise</a:t>
            </a:r>
            <a:r>
              <a:rPr lang="en-US" sz="2800" dirty="0" smtClean="0"/>
              <a:t>.</a:t>
            </a:r>
            <a:endParaRPr lang="en-US" sz="2800" dirty="0"/>
          </a:p>
        </p:txBody>
      </p:sp>
      <p:pic>
        <p:nvPicPr>
          <p:cNvPr id="1026" name="Picture 2" descr="C:\Users\mmala\AppData\Local\Microsoft\Windows\Temporary Internet Files\Content.IE5\0NY4CVZO\MP9001789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493" y="3748519"/>
            <a:ext cx="3657600" cy="245668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QSERQUExMVFRUUGBYXFxcWGBcXFxUXFxkYFxUVGhgXHCceGBkkGhcXHy8gIycpLCwsFR4xNTAqNSYrLCkBCQoKDgwOGg8PGikkHyQtLCksLCwsLCwsLCwsLCwsLCwsLCwsLCwpLCwsKSwsLCwsLCwsLCwsLCwsLCwsLCwsLP/AABEIAMIBAwMBIgACEQEDEQH/xAAcAAABBQEBAQAAAAAAAAAAAAAFAAIDBAYBBwj/xABFEAACAQIEAgcFBAYJBAMBAAABAhEAAwQSITEFQQYTIlFhcYEykaGxwRRCUtEjM3KS4fAHFTRDYoKissJTc9LxFiRjF//EABkBAAMBAQEAAAAAAAAAAAAAAAECAwAEBf/EACwRAAICAgIBAwMEAQUAAAAAAAABAhEDEiExQRMiUQRhgTKRofDBI0JScbH/2gAMAwEAAhEDEQA/ANFbtQ8HlmHwNWDhwdxVzi+HC4geIakors+mlcLOTOqkA7nC0BfswCuo5GeZA0nTeosFYi2oBOneZ+dE8YILeQ+dUsN7IqeSth8f6SMpHKPFfqD/ABqC7iY1gtrByjtLI0JXeKu0+xgDcBKnKwO+UGRGgM6+6lUW+ENKVK2VcPjEcdlgddRzHPUbipVH1+lQ4/hsCbluY+/b3HpOYehNcwpKypzyhIJbtAydDI128qzTj2ZNPonfCq4hlBHiJ/8AVVvsLJ+rfQfcftL6H2l+NXLVzTb1Go+FKZ1HjQCD1vhGzMhtPtmGqGYmWH1irfEcSz2SImV0K6zt+XjU/wDD41Vfho3tk2yfw+yT4odDRTaVIDSbtmWyESDprWo6EJPXf5P+VRX7R/vbYcD79vfzK7j0mrPAXSyXKHOrxI+8sTy9ecUuL2zTKZZbY2l2V+lGHCssCJJ+QpnRXiptXgpPZYgeRp3SbEByhHj4EaCg+HbtDzHzpPqEpyaH+mbjBHsVsyAadUfDYg+R08amrhzYfSdFsWX1FZERXZpzLTIrmaouuSQ3CRrT7aag9xAqICnK5Bq2PJrK2TnDaNI4y6+tMZNJG1Pmprq9n1PyFZQUoyZnJxaRVFdDRMc67l3jQgT5iYpCpOLjRRNMddthrYlgva5+VUzYtje57gTVjG3FW12pjNyBOseAodbvBvZt3m/yQP8AURWn448Ai++fIa4flyEKSQCd9CPSrJ8ucihCNeROzY05gsoYj0kTV7AY5LiSpJExrup/CwOxrqxy4UXwc81zZdimsvhPKutcA3qK9dIZABIYmfDxmuhtUTIbmBtMSSqT4gctOdKocQvaPnSrmc0nVIuoWuzGcb4gGuyBy5ba/KoLWKjZj5HUfmKqt/4/OulK9GFwVI4ppS5ZYxF6ZJjUDY+PjUGG9gVFct7anQiKcqabA76jQ7/zzot27BFUqJXNFeBjRvMfKgbv4/vD60T4Vj8gIImTyI+u9NjfImRe0IcSTsGgze2/p9aK4zHKyRsdNDod6Ez239PrT5XdE8PTEqD+IqvisNqCWcbw6AwATs0TJ8xGtW0FE8Akp6mlhBSdMfJPSNmftXbilZKXFJAzA5SO6RqDt4VdV9p086fxXBp2+yuqa6DXX+FRqu3L5e6hKOroMZbRslO/u+tQ38CjakQ3JgYYeopuIlRoVXuJ9me4idJ755VxMUwgOm5ADIcynu8RvSMdEVzDuBBAur3NCuB5+yfhVH7ChYZCUYEHI+h9J39Jo6GkCKY9kPowBHiAaDiMpUaTgfEFYsNjlOh35e+jHKvOxhmQ/o3On3Xkj0b2l+NFcH0tuW4F5THe23o40/eAqH1EZZHsPhcYLU2aJqfI1FkmoeH8ZtXNmAJB7LaH0Ox9Kt2yJ1qOaKbSK43SbIQIrjVYvqIEba7VCUqE8bT1RaM7VsbNdzSK4FpTU+UOSp7J8iPiDUKg5gNIObzkCRXZrqEAyeUx6iKfZSavwJrSdHMTPVafiH861UOKufiPyq7e/VHzFDialkbVV8FMaTu15CWDuFrTTuJHj60MINq4LiqDIIcDRmEgggTBYfXlzIcMPYfSPH0/n301MMrqGO6mQe7adqrzKMa+5PhOQ7+vrREyYnuI+cVctXQVlSCPCq7WSFCg7DViA0TrzoBaunDBTazMJIa20s437UDYQPAa++nqyi/cT0T6NM2GBM0qdavSoO0gGDynlSq2sXyT2kjyJbt0ckubbEodPAyPjT/60Ue2rp5rI96yKdHz+hrque70mD+VdZElTEI/ssrajYg8xU1vYVQfCI+pQTpyAPvFdSwVHYuOPBocf6tfjWAXGGtRhNdNN9vOoFvXRGZVf9k5T7jp8a4eIKD2gyftLpv3iR8aKYGXA7R3iolcjUzPPSRz7qktXQw7JB8iD8qb/PxNMKS2Lmnf5GaI4LEqFgmNT5e+hipp9acjkHQ/zrTQlq7FnHZUXOKGQ37H1qC2Nqiu3SRtvoSO6n27m2xPuPuNactnZoR1VBDA4cMSCJEVV4lwtVmJAKkwCRqCIOnPxq1wy+Axkxpz867xdwRoQey23mKoqeMjJtZCk6aDX3/nvULO4PZyn/CxgnxU+/QjlVl9hV/B4RXt9pQdTU4w2dFpz1Vgi3fzToVgwZ747xoanY7fGoThwr6T7PeeTNHOu3bZ5GNtQJI9OdJXga7VjTggPYJQ+HsnzU6e6K2HRnGs6ZbgBZfvKdx4qdR8axtnEHNlYqe4qYmIkZTsY13olg8WUZWXcHb5ipyimUjKjcX7Rjs670sMNNe+nYTELcQMOY/kVNUdPdsW24opMNTTblrw51O9jWRSvbaiNag8f6rKKXKoqRXIqdFkHyNRlKhLG1X3KqdjMQ36I/tCh06UTuibbeYoeFqWXx/1/kpj8l7hKDKx1nY9x05U2xisoiJB37/SpOFzlbu7ucx+VQrbkHlVbahFx+5PhylZduAOog9k5dvMflUb4MFmEkbH15aHlpUVq6VEVcsODJnWrRccnZKUXDorPhrpM5l+IpVLeHaNKqaL+tgUmeU3b4US0gSNdxt4a0rOLU7MreTCfUGh3GcebGVl7QYwVY6aCZGsg+/yqgekdpv1lg+Yyke9svwrto5bNOupmI2HjTl2FAcFj7RM2utIX2lGbSdjBMHXuNF+siNSP2h9axhvEFtsFW6rOrOohZmdSD2SDVixgbC+zdvoO5i7D/WrfOg/FcSmULdIyXHFsupIKZwwW4PJoO/fWLu8cxeGuPaa6+a2SpBMjTmJ5c/WkbCkeqjg+HfUXEnvBCt8CDUo6N3B+rvZh3MAw941+NZex0kdhctZQbqWrd9AAJuqUDXUGae0JzDvANVMB01W46iFkkCDaM6kbNbb6ULYeDZtwzELvbVv2Hg+54+ddGBuc7bD0/I0PucbKKTbVrnVuyXQt4hrZk5DlbSGHlrUuC6Y5mCE3kYzAuKpBMExOXw7628jVEmu2GG6n3GuoJ3q2ekwVVYurKwkMEYgxuJQnUd0U+z0itXJjqnIBJAaGgansus1vU+wNF4ZTVYOlK6xI+B74oqerJE2WB/wlTv4A/Sm3MNa5l181b8jR9WJvTYMe5oPrp/CifDcaAkEHfzpowds6C8o84Hzp6cCO6Op8v4U8cqTtCSxOSpg29q/p/yNEOEL+l/ymobnBLoJOh9YNOw9m7bacp7tp38jTKauxXB60N4vbAuCBz/4VCuHziBHfqco08Rt6U7GFiwLA7zsdBlgcqrYxj1bR4fMTWk1dmgmkkHOi/EWtXeqYtlbaSGhhHMakEMNa2U15nw5jCHn2/mK1A46+awoI7RyuCN9VAPnBqEuFsi0X4ZpSKayT406mWrwbUEEeFB0OM6oAEedQdUQy6bE/I1Ndx1tdGdB5sBUX9a2f+tb/fX86nKCdfYZNojcfo29KGxRLEX0KMVYHacpB5+FDCK4M61aX97OvE7TZe4Xu456a++puH/e9KZwoaN3T/7+lP4edW17oquJcQ/JOf8Au/A7q5DRG7T/AANV2SBP8irdsaPrzam5JVfEj5VSUL/kVSorG8eZpU+5h4Mb+dcpdMvyNeP4PFelTaJrzPMDkP50rPeO3jt8W191HulT/q9Y1bnHJe7X3Vnz3/QD4tXpnnhvosNbx37K955nn+VaVmrN9Fj+t56L3nmeZrRNQG8Gd6WIr2whuJbYsGl+4SI0E86FcTtWr4tFsTa61UCXGhiLmXS22mubLoe+BRLpFwm9du22toGyGSGIAOoMGeWlWLGFvi9cufZrahxbAUOgChCTOg1JneBQ1TV2NYMYW+vt3kxIVrYtxCO2tsBZ8jHxruKwWHa8Xt3WtqXD5FtOYMgkTA0nYcgaN28LiNf0NoAyY6zaY0UhZAEaDxMzNT3bWLbMSLYJN/a4RAuoqKNE+4FkHmTStL5D+AUMbY6+7eLuyXsy3bfVNkZH1Ck94OobwqLhNtLLq6XMW4Haym2SrDbv21GvlRXE8JvXEKMtgAi2NHf+6FwWz7OpCuB45B3mpDg8RkZOsw651CkgtOi20BEiActpdO8k90ZqFdm5+Clh8db6lkKYi4jHMG6oLlYbupUiDGh7xvXcNxFbBBKYszmQC4E3bMhGusyGHmDT8FwW5bVVF/DgL1wBOb++VUbmNgojzNS8Q4c12M+KwwKuzgqDozO1w73IjMx5bAVqx33wanXQzEcQV1XNhsR+ilA4Kqw3/RswbllaAe4xVi1xa5bJUWL8w2j3F2Qtm9xttPdlNQthdbh+24dRczZwAMrZjmIg3D97UcxJiukKHzHiFqSbzbJAN/8AWx29J+Emlenz/wCjU/gu3OkeIMN9neCpP6y2VhYknsmNxrUb8bvNA+zoCWRBN22CWcZkXQbka1Wa6kWx/WCDq5FvKlsFJ3CkGQDzHhVdrGGPtY/ZkuGFTRra5EbQclEd1BLH5/yH3FnD9KcSSclqIJWOucSyobjKANyEBJHhG+lS/wDy3Gm+bHYDqCTNxoAXfXL6+WtDlt4TtFce5zsWOUA9tgQT7OhKsw03BqNrGD6xmOMulrgYMQNWDaOI6vY0/wDpff8AkV7BQdIMezKga0WdM6qHc5hpopGjN2thvBioP61xl3q+1ZIuyFPbMsASUMsIeAOzucyxM1VH2I5R9pxDFQMoEyAkREW50yjygUrIwM9m7iSSY0ZxqBEaKNY0oXj+H/fyb3fJJd4lisubrbR/QteACvJVWCMuraMHlYPNDSxGJxYzEXkbqxbeVUyUcqA6yZ0zAkaEU6MGka4rQFR2rggE5isg6DNrG001EwMEhL/Me247pGr+ArbY/j+/uap/JJjMdjACfteYTbAZRKslw3AHknQAWySCJGo5VX4bxLELjRYuXJGZlaAAG7LEMCBsdCPA1OljBcrT+rnXf/8ATxPxqxgrWGFwPastnTmCSdiObRt30HPHTVBUZ32aFbA7z7/yodx3Bg2G3+7zP4h41Hc4+VMdU0jve2PrQ7i/HrjWuzhyweQMtwMdNyABrFckZRtF2nQVF98OvWWpJESk6MNNNSPOCeVGeFdPbNxstwG0/cwP119RI8axWC6UJeXIytaJ0DP7E8hm091T4jCGO2gZe8dtfPaR7vWuqeCGVckMeSUG1Z69wa+rEkEGRpBkRz1HpXbaEzXj/DsXdsHPhr7JH3WOdD4GdR6z5Vr+Ef0hNZJGNsso261BmSQSCTG2vfFc8vpmkl4Lepy2/Jt7eIKyCN5qZHBVddiKqcL4pYxAZrVxXB10OsRvG8VKLOgM91JUofyG4yJ7w12pVA7tNcqnrL4Yvpv5PH8fhEuRnzaExqw7u7eqDdHbZ9l2H7p+Yn40WvD6/Sq128itBaCPEn867Dloi4bw82C4zZ84HhEeZPfRM3e8H5/KqqAHbUcj6HuqUjz95rBM50xJFk3Ed0ZYHZZl3IHLTnWGbid4/wB7c/fb8633TJT9jua803j8QrzgVN9jo6/ELv8A1H/eb864MQ53dveaguU5CZ0oBCKZjzJ9TVixuk8219xqvbuEGQYqdLOcbxBmsA4QCVmZ0M+Rp/VHrMwBgMd4AKkk6eVVMaSjRM+J865bxB0kgTsYFYBcuWW613BXKx2LDUfSnYu0HCfpFTKCusnyIgUPu8WuKSAwgdyj8q7h+L3Z9v4D8qwQ0wtt1ai4WK9okDc6ErB79da6bqgkrnIntaeseVDl4ndP3z8Km/rS6FMXDI222y/nQoxct3lRQUtNqYiSSPDLG3OrPX5hHVBY0Eqx1IJ3OwoOvFbrKf0jB5HMdkQZ+MVKeI3isC42aRzO0GdvGPdW1NZfKOubKrE9k6DnpOvfUiqxEsrSATOoO2gHv/maHjE3ipAZgTBkZtO/31NhmuBWzvcYxpIb5mhRrCdsFggNp4IJYkMCI5DXn5VNbAymVkkEL2ZPhO0HxoQr3uRumO+dfSanHWEaBt+81gBGzntsAxIVhOxKnxAO0Huov0S4Mr3Ljt2gFdwNeywYQfKJrOi2xHIHlJbTwnYd/dWl4Mn2d1Nu+LvW21DLkOZS7HPbWT7SwNSQNfCkk+KGS5PSOHWEFtSVTWczEL2YO5JHOI8Kw+LQB9IjPeiNtVG1QdIcXijhr2Vytko02yBMRqCf41C+GxGUMoRtSy5iRo4iNO4RUYu4KJaS5sI8Z4ELvD0W2iBitlpygbTMwJM/SsMMDjMMZTPH+CWX1Xl6itTYx19VSzddwJRc4tq6hFBlgB2iQY05gk03E370grcYZSJyqO0N8yhkHlBrpnJ+CMUq5M9Z6Y6xiLQbkWTsP4gjn5SK0PD+kiOMtrED/t3ew2pkww0PxoZxDgv2hybruxQakaTPcNY8hVQ8AWzcIAkEDftd87+laOV1bNKCTNCyKrFgHw76kMhgE8tuwfWDR/hnTbFWVAuBcTbkdpTluCPAnX41kuLYC9hbdk4VnYNmzq0ONMsdnu1O1UB0nCnLiLLWWO5tyszzNt9Kq3B8MRbVaPYU/pOwJEs7oeasjAjwIpV5pZ6WWo0xFrn7SsG35iNDSptYgtj8Ti7mYqLYIE6h4Oux1HhVYqedu5/ob60T6sZiYHup5tjuoUEHYbGBeyRcHmnfpyPfV8XO+fcaYbQ19OZ76e58TRQGAumlwHBuJ5p/uFec16N0wBOEaW0zJy8a89ayPxCpvsdFRxTk3qU2fEU1Leo23FAISt2qI4Kz2TrVW3/OtEsF7J299ZAYD44kXB5fWqQStNjMGrtLKDUP9XJ+GPU0rl4MjMXt6dh960Nrg1tgSV1k8z3mhOMwotvA+NFSTdBOovOrb4UZC0axM1Xs6iaLMn6A/s0wGZ3OQNzvVo47QAAiEg67nWW+Xuqq23vpyRGvdQoJdvuVcjMSJ3E61MrNBiSNdZ21FU7e1F+H2ZtP69/dWADreI+7OhjmfnRjg9xwxCBXLciC0flQTDsC6hljXkIJ37612F6P3bqzbstbX8bHIDPKSBPkAajkmkqY8Y30EsP0YxnauF7KB9SGuWwD4xm0qzg+E3LGITO9ol2Glt0M66LAmB5d1P4b0Te3bAv3Vt21nKvWaz3wVIHftNVblsdaqrc6wSIJzSJ0OVoBHpFc8clvv+CjhSNJ0gB+yX9P7p+fh5VN1TC2ogaBRv5eFQcetAYO/ptaf/bS4nhFYWpH317xyNdEVyhH0UuNqSqHIpKsT2iY219kg7aUMXBqFVz9lPZMgumYnXXKxDAjTb8NFOM9Ar3EUXqWRRZksHZoJaIgAHXQ0DX+hPE87lgern/hR+olFS5dAwwk48E2Kxd5TmsXULMJZgoKnuAzT3b+NQWEv3D22QsSNYjvEdnTnVwcIOG/+uWBNoBSVUxsGEehp9p8jKST7QHsk7mBsKXGk1w+GNP79l/GdIUwqZDi1N4rChQ63UzxzVcgPZXWTz76CXcCcbcNzEM15xlWXYkhdf5jxrTN/RemNH2l8Q9vZcq2wdFOWZJrIcS4Aq3Xtu7HqmZAdF0UxsulF/r4BFewYvC0WQFEAtHlJiuUlw4UQCYH+JvzpUzTFNOp1PnUlRLuafXUSGP+X1rhpOd/T61Z4fdCvLGBB1rLsDfBmemv9kb9pPnXnuSvS/6R7obDkqZE2x8TXnEVOfDHi7RTb60+37Q8xTH+tPsjtjzFAYP20ongrfZPnVG2KN8Cw6ucrGATqdNNPHSggMEcbQgAqzKZjQ9mNTt30Lt3iR/aPSaLdKBAC/4/lWPIpauwhROKXFbKH0JOsA95qC7jmYyYk+FRYK3JGsax7+flXergsO6mSNZctppyou1v9ATyyd1DglG7lj/6jNI9iPHbfyooVmSYr401rO2h1EjTcd9McUdbDp1GaZZbaaHvM0rdDpWDbWwo7wqeqf8Azf7aDLRjheKQWnBOva/2xRFKmBxty1dRwykoZEww2jY1om6Y4lu0bg08gY7hroPKsmUlhA+FWojU6c6jKCfaHUmgyOJMXlzPmZ9JmfjRrhfG7jOEt20AJAORI05kmZ2nc1m7GGbLMGN505b1bwJ/Sp+0vzpXBBUmeg8f/sl//tP/ALakxns2/wBpflUPHv7Jf/7T/wC2psWeynmnyp4+DS6Nf0EOl3zT/lWpZAdwDWV6BnS7/k/5VrKvJckodHkXTK1lx1/SJKH3otBl3HmvzFHunf8Abrvlb/2LQC3v6j5ippUykmeqdFlnCiSBJca8+0dq8u49ZP2vEzuLr7fz/M16t0VQHCJIB1ff9o15TxpYxWJER+lfQaR4UrVZP3NF+wHta13NKnk0qoKXkvLr2h7/AAp/2hfxD3isvcJka10Nrv8AKqbC6mhuYlfxLy5jxrj4pRuwA8SKz6zn35eFU+ND9Fvz8PGsmCgl01cHCwCD205+dYYmtJxJGe0VBkmO4abmgh4fc20/eX86SXIVwCn+tSWBLjzFWzwpv8P7w/Oq+HXten5VkEPI47xV7DcRt21OZtzpz+VAFo5f4bbWyrKpuPALSNiTEAeXOsgMHcZxHW3AUMoBz0jXU6+VB1ABgAHxafkDoK9E6PcIS+p6xXtAKSCApUkbrGhmilrotaAliBrEEEnaeQporZ8Ab1XJ5zg+G53AVQ3iAwAExm321HvopjeD27ZYCyxA0LMxUMRGYgkjST8K0mDxmBF97aDM9udVWAxBg5W5wfCr+IuWX9q1cYjbOzOF8g23pVlBLsi5t9GQucHkdnKG5AXEYN4LBmfOocTj0WybZPayERrodta19+7hkGc4dVywxaJIjnrzofxi9av4UMtvM1xjAyw6BW+/vln3mknFLoaDb7POzbOmk1O11wQVBkRrB/KtxwzBIlsEkzzHbUL4BedSNxEgQks0wBLak+BO1cnqXLVI7FD222YFV8NfGrthFVBMySMxjXfZROtbSxavsl2YZ8tvIFVWILvGxHtQDQy/0dxZOXqyHSGllCzBJGogBtT510Sg1RCE4sZhOJPdDKzZJGUfobYSAeyCCZBgnXWNN6qXsD1lp2lQOwAYCoJfI2u0Syn0NCOLYG5YuDrEyk9obEHWCZGm9Ot3bi2mVu1buWmKidFIYQfMFaWTbHShHotYxzZvhLNzrFygGNP2lPjz08K9V4F0NtW16y6VJCkjMQAG1yjUxM15n0LRXvWldlVcyyWgALmlxJ7xPqa9n6SXrDYJwly2zDIRlZSZzKJgHuJrk+qclql5LYadszvG8ahwl4BgSbTe+KlxePt5V7Q3U/Csvj1/RXNfumrNzbfl4flVIsVxPRug3GrQd0LCXiDy7IYme7TWfCiz9P7HWi2iXrrHNBRRDZVDNlLMM3ZIOg1mvGFx/V9q4Gy7dkD0nTVe8c6F8W6QywKs/ZkqxJDAk5iZEazrVZuV8EoJUbjpZxtLuLuPqnsiGIkFVAIOUkTI2maELjkkdocvnWHbizHUsSSZJJkkk6kzuatYLFFiJJ3FDkNn0Z0LxCvhBlYHV5jlJMeVeT9JMdb+2YmHB/St4zsD8Zo/0T/pBweBVkxNwoztmXKjvKhY1KgxryrzLpHxezdxd+5bJyPcdlMESCZGm4rO3KzRpKg4eJW/xj40qywvIfvUqPJg05M00Ka0FzCKu6VEbS8ko7I2rAkHN7vKqnFSer9R9a0jWRyQU18Hm3tqfjR2QNWAMRYJAEA6gxUP2c/9Na0pwngB6VxsEeVbZA1Zl7+CZvux5Deqh4K66hWPLatf9mYc/jFLqe8/Wsmjasyp4S4+61Mu3L6EFEfTmCeXgZFasoB30w2q1moz+H6S4m2ZzXxO4U5QOUwEias4jpldYQWxDaff7+R08Y91GOqjYVwpWTrozVmZv8Q7VkpbbsW8phY1O89+s60/+s7zbWrnuo+U86ZtBHIzTbg0NO/Ry1hcMt6+LjTlDZUzMGblGgAEb1XTpBgVthybqqTGtoEnccmJiQRVAf0sXgSnW3FbVYKJc123BB+FRXv6QgCpFxmIIkYhFdSIIJ0UtMwd6gnJvkrwlwazhgs4hFewWcEkSUK+yNdGjTUa1IcEuV3LALbkseQgSd9orNL/AEq6AE2IGwFtxHfAAgUJ6QdORiUFpbmlx0VgFCKEDSeU6mK64aLs55ub6NnhOMYa5azWxIJOuoMg6iNCKqYriCDWMqr2jHKBqfHTvrDjiV20923ZtF5uFpVWIEhdBArt3A4++IKEA7gwojuPMii8yFWMd0lxBxRXNbFtkzrl1MKxDoZOsw0Hyobb4e2XKWJAEbRp/Pyrat0dZ2JiJjx2G9Pt9FBOrH0ipN2yq6MXhcAUMjQd3Px1oph7pWDM6xA1O0zHdWrtdFbQ3DH10+FR8R4RYsoWaFG06zJ2AjUnypWm0FNJgLEY/NauqU0CtJmGGmnZ/OpbeKZiR1bAAanSJgaaeY1qDimJs3LJ6g5haVyc6wHMyYM5pAJ7tq5xC91T6DMcqswWTlEkhu/LlpNeCmxU45jw1mACIInx3rjcPxOQPmUqFzQQhhYnmO6ucRxSi22VVOk6g7+p3q8vHLbWMucT1eWPHLEUMjfDQIrnkzXEcI6uA8ZoBhVGx29kRT8LYufcRzHPK3v2rUXMSC0q2mm3gNaTEkfePvNWULItmbHBLzDtW28yVHrqd6Vjoncb2mtgeLifhNaH7KZnKfWKlXCt4CioA2AH/wASHO8PQOfjFdrQ/ZPEe6lR0Rtj2PEcItvoUHuoHj+hKHVTBrTm7UbPXjptdM9CrPPMb0YuJyBHhvQm4hUwRFep3IO4oXjeCpc5VWOZrsVwPOi9RPcPdPqK1HEOiBHs0AxXDHTcV0RyJk3Fop9YfwmnMNKaTTpHfVADCD4U4Dvp3vPoaQU/hPurGG5PGuizUgssfu++KlTCseQHrWsxXFinjBzplojh8KRuFPqav2yRtkHofzqc5NdKwpfIAfoYlwyyKPE7/Cof/wCeYb7zHyXetI4Y7v8ASudRpE+s61z/AOs/hDPUC4boNgl3tF/2mPyBonh+GYe37Fi2vos+8iam+zjx99MNsd38+tb08r7kgWvgnOIEbCo2xwH4aguFV5e4TVc8RUfdb9006x5P+YOPgIDiHd8q79uPj7qq2cRn2BHmpHzqTqye6j6T8yYL+xKcUfH4UDxuOJvvClzZtqVWde2e0wnnlAFF/szfyaF4/hV0XRdtBSYhgxiR3T6D1UeNNHFFPlv9zNsy/FJRSVtkA2lVxEAQJB/akCD51Pwu7cZ1OXN+rBLBpKi2sHYgaTqTRbGcKu30KFerntEsVJZuQhZhR+VOPB7qNmt5AIy5WnQCSpBHNZIGmxjlV0l0TbK/DuDpc6wOshWyDUj2ZHLfs5R6VOvRjDja38W8++r+HZbahSVkbksJJOpPqaT8WtKNSPST9KfX7AtEdnhiIIVQB689TUwwtVj0itcp91V36Tjkh9dPpTe4X2hL7NS+y0Fv9IbpHZQesk+kkA1WPFL7zAZdOUT/AKa3JuDR/ZhSrM9Vc5l58/40qb8m/B739lb8XwFN+zH8Tf6fyoS+KxFj2h1id40YfnV7BccS77J17juK8Wvg7yc4X/E3vj5CufY155v32/OpDcpBqUJWbB2+az5kn5mom4fZO9tfVRVm4x2pjW9AZ3rGop3uj9hvuAegoHxDosRrbCnw2NaZTHiKfIO1MpNdGaTPOb+AuIYZGHpp76hKEbgj0r0i5hidiPI61SxWFDaMvrVlnfkTQwBeui5R3H8BHKgl7AstdEZqRNpoct499SLiDVFge+nI9PQpfF6nBwaoC9XftUUaAEFuCndbQs44VG3Ee6tRgwGFdkUAbiTf+qX2i4eTe4j51qMHy4/FTGxAA3rPO7c2A9f/ABqNlHNp9CfnFHUwZPGFBgnvOxJI8vzofiuPXG/VrlH4j7R+gqsbi9x08l+QNMLj8I9STRSSFdsb9tuc2J8yYrrX3bv9K6HPKB5AUmBO5PrVNmJoiEYSNxB3ksP/AHXDZX8QPlJ+dSi2KdFa2HVEHVjuPwH509WgZQABzGpqTL40sgrGobbMfdU/5RXHkn6fwqSKU1jEXV+A91KpZpUTHuF0aVh+JdnErl7M92nypUq8bH+o7H0bCwewPKnrtXKVK+xxlyocSaVKgYbh9x613u9aVKmZia0dakvjT0pUqUwGv86HXEBB0FKlVYiSM5xK2J2HuoWWpUq7odHOxoNdFdpU5iNqvYOypHsj3CuUqBivi7hBgEjyMVVmd9aVKmZhGkBSpUAMcwrhpUqYHkQNJjSpUUY4tcJ1pUqwDtcNKlRMKuNSpVkYVKlSpgH/2Q=="/>
          <p:cNvSpPr>
            <a:spLocks noChangeAspect="1" noChangeArrowheads="1"/>
          </p:cNvSpPr>
          <p:nvPr/>
        </p:nvSpPr>
        <p:spPr bwMode="auto">
          <a:xfrm>
            <a:off x="155575"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66" y="4101985"/>
            <a:ext cx="2807910" cy="21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8343" y="4291556"/>
            <a:ext cx="2584347" cy="232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0081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341832" y="152400"/>
            <a:ext cx="11646971" cy="1143000"/>
          </a:xfrm>
        </p:spPr>
        <p:txBody>
          <a:bodyPr/>
          <a:lstStyle/>
          <a:p>
            <a:pPr eaLnBrk="1" hangingPunct="1">
              <a:defRPr/>
            </a:pPr>
            <a:r>
              <a:rPr lang="en-US" dirty="0" smtClean="0"/>
              <a:t>Exiting Laboratories</a:t>
            </a:r>
          </a:p>
        </p:txBody>
      </p:sp>
      <p:sp>
        <p:nvSpPr>
          <p:cNvPr id="46083" name="Rectangle 3"/>
          <p:cNvSpPr>
            <a:spLocks noGrp="1" noRot="1" noChangeArrowheads="1"/>
          </p:cNvSpPr>
          <p:nvPr>
            <p:ph type="body" sz="half" idx="1"/>
          </p:nvPr>
        </p:nvSpPr>
        <p:spPr>
          <a:xfrm>
            <a:off x="675118" y="1709159"/>
            <a:ext cx="11516882" cy="4996441"/>
          </a:xfrm>
        </p:spPr>
        <p:txBody>
          <a:bodyPr>
            <a:normAutofit/>
          </a:bodyPr>
          <a:lstStyle/>
          <a:p>
            <a:pPr eaLnBrk="1" hangingPunct="1">
              <a:lnSpc>
                <a:spcPct val="90000"/>
              </a:lnSpc>
              <a:buBlip>
                <a:blip r:embed="rId3"/>
              </a:buBlip>
              <a:defRPr/>
            </a:pPr>
            <a:r>
              <a:rPr lang="en-US" sz="2400" dirty="0" smtClean="0"/>
              <a:t>Wash your hands after removing gloves and before you eat, drink, or smoke</a:t>
            </a:r>
          </a:p>
        </p:txBody>
      </p:sp>
      <p:pic>
        <p:nvPicPr>
          <p:cNvPr id="2051" name="Picture 3" descr="C:\Users\mmala\AppData\Local\Microsoft\Windows\Temporary Internet Files\Content.IE5\YX7R7KOY\MP9004243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693" y="2432823"/>
            <a:ext cx="3744951" cy="37449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mala\AppData\Local\Microsoft\Windows\Temporary Internet Files\Content.IE5\0DPB1JE2\MP9004276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9272" y="2432824"/>
            <a:ext cx="3644592" cy="3644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1684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95604" y="4733659"/>
            <a:ext cx="10363200" cy="1203325"/>
          </a:xfrm>
        </p:spPr>
        <p:txBody>
          <a:bodyPr/>
          <a:lstStyle/>
          <a:p>
            <a:pPr eaLnBrk="1" hangingPunct="1">
              <a:defRPr/>
            </a:pPr>
            <a:r>
              <a:rPr lang="en-US" dirty="0">
                <a:ea typeface="ＭＳ Ｐゴシック" charset="-128"/>
                <a:cs typeface="ＭＳ Ｐゴシック" charset="-128"/>
              </a:rPr>
              <a:t>Emergencies</a:t>
            </a:r>
          </a:p>
        </p:txBody>
      </p:sp>
      <p:sp>
        <p:nvSpPr>
          <p:cNvPr id="51205" name="Rectangle 5"/>
          <p:cNvSpPr>
            <a:spLocks noGrp="1" noChangeArrowheads="1"/>
          </p:cNvSpPr>
          <p:nvPr>
            <p:ph type="subTitle" idx="1"/>
          </p:nvPr>
        </p:nvSpPr>
        <p:spPr>
          <a:xfrm>
            <a:off x="256375" y="6208520"/>
            <a:ext cx="11844470" cy="649480"/>
          </a:xfrm>
        </p:spPr>
        <p:txBody>
          <a:bodyPr>
            <a:normAutofit/>
          </a:bodyPr>
          <a:lstStyle/>
          <a:p>
            <a:pPr eaLnBrk="1" hangingPunct="1">
              <a:buFont typeface="Arial" charset="0"/>
              <a:buNone/>
              <a:defRPr/>
            </a:pPr>
            <a:r>
              <a:rPr lang="en-US" i="1" dirty="0">
                <a:solidFill>
                  <a:schemeClr val="tx1"/>
                </a:solidFill>
                <a:ea typeface="ＭＳ Ｐゴシック" charset="-128"/>
                <a:cs typeface="ＭＳ Ｐゴシック" charset="-128"/>
              </a:rPr>
              <a:t>It is important to know what to do in the event of an emergency when working in a laboratory or laboratory </a:t>
            </a:r>
            <a:r>
              <a:rPr lang="en-US" i="1" dirty="0" smtClean="0">
                <a:solidFill>
                  <a:schemeClr val="tx1"/>
                </a:solidFill>
                <a:ea typeface="ＭＳ Ｐゴシック" charset="-128"/>
                <a:cs typeface="ＭＳ Ｐゴシック" charset="-128"/>
              </a:rPr>
              <a:t>building</a:t>
            </a:r>
            <a:endParaRPr lang="en-US" i="1" dirty="0">
              <a:solidFill>
                <a:schemeClr val="tx1"/>
              </a:solidFill>
              <a:ea typeface="ＭＳ Ｐゴシック" charset="-128"/>
              <a:cs typeface="ＭＳ Ｐゴシック" charset="-128"/>
            </a:endParaRPr>
          </a:p>
        </p:txBody>
      </p:sp>
    </p:spTree>
    <p:extLst>
      <p:ext uri="{BB962C8B-B14F-4D97-AF65-F5344CB8AC3E}">
        <p14:creationId xmlns:p14="http://schemas.microsoft.com/office/powerpoint/2010/main" val="19507681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800" y="1884062"/>
            <a:ext cx="4669571" cy="397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0466" name="Rectangle 2"/>
          <p:cNvSpPr>
            <a:spLocks noGrp="1" noRot="1" noChangeArrowheads="1"/>
          </p:cNvSpPr>
          <p:nvPr>
            <p:ph type="title"/>
          </p:nvPr>
        </p:nvSpPr>
        <p:spPr/>
        <p:txBody>
          <a:bodyPr/>
          <a:lstStyle/>
          <a:p>
            <a:pPr eaLnBrk="1" hangingPunct="1">
              <a:defRPr/>
            </a:pPr>
            <a:r>
              <a:rPr lang="en-US" dirty="0">
                <a:ea typeface="ＭＳ Ｐゴシック" charset="-128"/>
                <a:cs typeface="ＭＳ Ｐゴシック" charset="-128"/>
              </a:rPr>
              <a:t>Injuries</a:t>
            </a:r>
          </a:p>
        </p:txBody>
      </p:sp>
      <p:sp>
        <p:nvSpPr>
          <p:cNvPr id="190477" name="Rectangle 13"/>
          <p:cNvSpPr>
            <a:spLocks noGrp="1" noRot="1" noChangeArrowheads="1"/>
          </p:cNvSpPr>
          <p:nvPr>
            <p:ph type="body" sz="half" idx="1"/>
          </p:nvPr>
        </p:nvSpPr>
        <p:spPr>
          <a:xfrm>
            <a:off x="188007" y="1615155"/>
            <a:ext cx="6212793" cy="5076202"/>
          </a:xfrm>
        </p:spPr>
        <p:txBody>
          <a:bodyPr>
            <a:noAutofit/>
          </a:bodyPr>
          <a:lstStyle/>
          <a:p>
            <a:pPr eaLnBrk="1" hangingPunct="1">
              <a:lnSpc>
                <a:spcPct val="80000"/>
              </a:lnSpc>
              <a:buBlip>
                <a:blip r:embed="rId4"/>
              </a:buBlip>
            </a:pPr>
            <a:r>
              <a:rPr lang="en-US" sz="2800" dirty="0">
                <a:ea typeface="ＭＳ Ｐゴシック" charset="-128"/>
                <a:cs typeface="ＭＳ Ｐゴシック" charset="-128"/>
              </a:rPr>
              <a:t>If you are </a:t>
            </a:r>
            <a:r>
              <a:rPr lang="en-US" sz="2800" dirty="0" smtClean="0">
                <a:ea typeface="ＭＳ Ｐゴシック" charset="-128"/>
                <a:cs typeface="ＭＳ Ｐゴシック" charset="-128"/>
              </a:rPr>
              <a:t>injured, follow your company’s procedures.</a:t>
            </a:r>
            <a:endParaRPr lang="en-US" sz="2800" dirty="0">
              <a:ea typeface="ＭＳ Ｐゴシック" charset="-128"/>
              <a:cs typeface="ＭＳ Ｐゴシック" charset="-128"/>
            </a:endParaRPr>
          </a:p>
          <a:p>
            <a:pPr eaLnBrk="1" hangingPunct="1">
              <a:lnSpc>
                <a:spcPct val="80000"/>
              </a:lnSpc>
              <a:buBlip>
                <a:blip r:embed="rId4"/>
              </a:buBlip>
            </a:pPr>
            <a:r>
              <a:rPr lang="en-US" sz="2800" dirty="0">
                <a:ea typeface="ＭＳ Ｐゴシック" charset="-128"/>
                <a:cs typeface="ＭＳ Ｐゴシック" charset="-128"/>
              </a:rPr>
              <a:t>Medical assistance, if needed, is available at </a:t>
            </a:r>
            <a:r>
              <a:rPr lang="en-US" sz="2800" dirty="0" smtClean="0">
                <a:ea typeface="ＭＳ Ｐゴシック" charset="-128"/>
                <a:cs typeface="ＭＳ Ｐゴシック" charset="-128"/>
              </a:rPr>
              <a:t>the </a:t>
            </a:r>
            <a:r>
              <a:rPr lang="en-US" sz="2800" dirty="0">
                <a:ea typeface="ＭＳ Ｐゴシック" charset="-128"/>
                <a:cs typeface="ＭＳ Ｐゴシック" charset="-128"/>
              </a:rPr>
              <a:t>emergency </a:t>
            </a:r>
            <a:r>
              <a:rPr lang="en-US" sz="2800" dirty="0" smtClean="0">
                <a:ea typeface="ＭＳ Ｐゴシック" charset="-128"/>
                <a:cs typeface="ＭＳ Ｐゴシック" charset="-128"/>
              </a:rPr>
              <a:t>room at the Hospital of the University of Pennsylvania (HUP), 3400 Spruce Street and 34</a:t>
            </a:r>
            <a:r>
              <a:rPr lang="en-US" sz="2800" baseline="30000" dirty="0" smtClean="0">
                <a:ea typeface="ＭＳ Ｐゴシック" charset="-128"/>
                <a:cs typeface="ＭＳ Ｐゴシック" charset="-128"/>
              </a:rPr>
              <a:t>th</a:t>
            </a:r>
            <a:endParaRPr lang="en-US" sz="2800" dirty="0" smtClean="0">
              <a:ea typeface="ＭＳ Ｐゴシック" charset="-128"/>
              <a:cs typeface="ＭＳ Ｐゴシック" charset="-128"/>
            </a:endParaRPr>
          </a:p>
          <a:p>
            <a:pPr eaLnBrk="1" hangingPunct="1">
              <a:lnSpc>
                <a:spcPct val="80000"/>
              </a:lnSpc>
              <a:buBlip>
                <a:blip r:embed="rId4"/>
              </a:buBlip>
            </a:pPr>
            <a:r>
              <a:rPr lang="en-US" sz="2800" dirty="0" smtClean="0">
                <a:ea typeface="ＭＳ Ｐゴシック" charset="-128"/>
                <a:cs typeface="ＭＳ Ｐゴシック" charset="-128"/>
              </a:rPr>
              <a:t>Penn </a:t>
            </a:r>
            <a:r>
              <a:rPr lang="en-US" sz="2800" dirty="0">
                <a:ea typeface="ＭＳ Ｐゴシック" charset="-128"/>
                <a:cs typeface="ＭＳ Ｐゴシック" charset="-128"/>
              </a:rPr>
              <a:t>recommends that all injuries receive </a:t>
            </a:r>
            <a:r>
              <a:rPr lang="en-US" sz="2800" dirty="0" smtClean="0">
                <a:ea typeface="ＭＳ Ｐゴシック" charset="-128"/>
                <a:cs typeface="ＭＳ Ｐゴシック" charset="-128"/>
              </a:rPr>
              <a:t>treatment</a:t>
            </a:r>
            <a:endParaRPr lang="en-US" sz="2800" dirty="0">
              <a:ea typeface="ＭＳ Ｐゴシック" charset="-128"/>
              <a:cs typeface="ＭＳ Ｐゴシック" charset="-128"/>
            </a:endParaRPr>
          </a:p>
          <a:p>
            <a:pPr eaLnBrk="1" hangingPunct="1">
              <a:lnSpc>
                <a:spcPct val="80000"/>
              </a:lnSpc>
              <a:buBlip>
                <a:blip r:embed="rId4"/>
              </a:buBlip>
            </a:pPr>
            <a:r>
              <a:rPr lang="en-US" sz="2800" dirty="0">
                <a:ea typeface="ＭＳ Ｐゴシック" charset="-128"/>
                <a:cs typeface="ＭＳ Ｐゴシック" charset="-128"/>
              </a:rPr>
              <a:t>Emergency assistance is available by dialing </a:t>
            </a:r>
            <a:r>
              <a:rPr lang="en-US" sz="2800" dirty="0">
                <a:solidFill>
                  <a:schemeClr val="accent3"/>
                </a:solidFill>
                <a:ea typeface="ＭＳ Ｐゴシック" charset="-128"/>
                <a:cs typeface="ＭＳ Ｐゴシック" charset="-128"/>
              </a:rPr>
              <a:t>215-573-3333</a:t>
            </a:r>
            <a:r>
              <a:rPr lang="en-US" sz="2800" dirty="0">
                <a:solidFill>
                  <a:srgbClr val="FFC000"/>
                </a:solidFill>
                <a:ea typeface="ＭＳ Ｐゴシック" charset="-128"/>
                <a:cs typeface="ＭＳ Ｐゴシック" charset="-128"/>
              </a:rPr>
              <a:t> </a:t>
            </a:r>
            <a:r>
              <a:rPr lang="en-US" sz="2800" dirty="0">
                <a:ea typeface="ＭＳ Ｐゴシック" charset="-128"/>
                <a:cs typeface="ＭＳ Ｐゴシック" charset="-128"/>
              </a:rPr>
              <a:t>(Penn Police) or dial </a:t>
            </a:r>
            <a:r>
              <a:rPr lang="en-US" sz="2800" b="1" dirty="0">
                <a:solidFill>
                  <a:schemeClr val="accent3"/>
                </a:solidFill>
                <a:ea typeface="ＭＳ Ｐゴシック" charset="-128"/>
                <a:cs typeface="ＭＳ Ｐゴシック" charset="-128"/>
              </a:rPr>
              <a:t>511</a:t>
            </a:r>
            <a:r>
              <a:rPr lang="en-US" sz="2800" dirty="0">
                <a:ea typeface="ＭＳ Ｐゴシック" charset="-128"/>
                <a:cs typeface="ＭＳ Ｐゴシック" charset="-128"/>
              </a:rPr>
              <a:t> from a </a:t>
            </a:r>
            <a:r>
              <a:rPr lang="en-US" sz="2800" dirty="0" smtClean="0">
                <a:ea typeface="ＭＳ Ｐゴシック" charset="-128"/>
                <a:cs typeface="ＭＳ Ｐゴシック" charset="-128"/>
              </a:rPr>
              <a:t>University phone</a:t>
            </a:r>
            <a:endParaRPr lang="en-US" sz="2800" dirty="0">
              <a:ea typeface="ＭＳ Ｐゴシック" charset="-128"/>
              <a:cs typeface="ＭＳ Ｐゴシック" charset="-128"/>
            </a:endParaRPr>
          </a:p>
        </p:txBody>
      </p:sp>
      <p:sp>
        <p:nvSpPr>
          <p:cNvPr id="47109" name="Text Box 9"/>
          <p:cNvSpPr txBox="1">
            <a:spLocks noChangeArrowheads="1"/>
          </p:cNvSpPr>
          <p:nvPr/>
        </p:nvSpPr>
        <p:spPr bwMode="auto">
          <a:xfrm>
            <a:off x="6331352" y="6069970"/>
            <a:ext cx="3026833" cy="366713"/>
          </a:xfrm>
          <a:prstGeom prst="rect">
            <a:avLst/>
          </a:prstGeom>
          <a:noFill/>
          <a:ln w="12700">
            <a:noFill/>
            <a:miter lim="800000"/>
            <a:headEnd/>
            <a:tailEnd/>
          </a:ln>
        </p:spPr>
        <p:txBody>
          <a:bodyPr>
            <a:prstTxWarp prst="textNoShape">
              <a:avLst/>
            </a:prstTxWarp>
            <a:spAutoFit/>
          </a:bodyPr>
          <a:lstStyle/>
          <a:p>
            <a:pPr algn="ctr">
              <a:spcBef>
                <a:spcPct val="50000"/>
              </a:spcBef>
            </a:pPr>
            <a:r>
              <a:rPr lang="en-US" i="1" dirty="0"/>
              <a:t>Emergency Room</a:t>
            </a:r>
            <a:endParaRPr lang="en-US" sz="2800" i="1" dirty="0"/>
          </a:p>
        </p:txBody>
      </p:sp>
      <p:sp>
        <p:nvSpPr>
          <p:cNvPr id="47110" name="Line 10"/>
          <p:cNvSpPr>
            <a:spLocks noChangeShapeType="1"/>
          </p:cNvSpPr>
          <p:nvPr/>
        </p:nvSpPr>
        <p:spPr bwMode="auto">
          <a:xfrm flipV="1">
            <a:off x="7442599" y="2919179"/>
            <a:ext cx="1625600" cy="3148373"/>
          </a:xfrm>
          <a:prstGeom prst="line">
            <a:avLst/>
          </a:prstGeom>
          <a:noFill/>
          <a:ln w="38100">
            <a:solidFill>
              <a:srgbClr val="FFFF00"/>
            </a:solidFill>
            <a:round/>
            <a:headEnd/>
            <a:tailEnd type="triangle"/>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210497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Injuries</a:t>
            </a:r>
            <a:endParaRPr lang="en-US" dirty="0"/>
          </a:p>
        </p:txBody>
      </p:sp>
      <p:sp>
        <p:nvSpPr>
          <p:cNvPr id="3" name="Content Placeholder 2"/>
          <p:cNvSpPr>
            <a:spLocks noGrp="1"/>
          </p:cNvSpPr>
          <p:nvPr>
            <p:ph idx="1"/>
          </p:nvPr>
        </p:nvSpPr>
        <p:spPr>
          <a:xfrm>
            <a:off x="1066800" y="1714500"/>
            <a:ext cx="9578741" cy="4457700"/>
          </a:xfrm>
        </p:spPr>
        <p:txBody>
          <a:bodyPr>
            <a:normAutofit/>
          </a:bodyPr>
          <a:lstStyle/>
          <a:p>
            <a:r>
              <a:rPr lang="en-US" sz="2800" dirty="0" smtClean="0"/>
              <a:t>If you are injured by a laboratory material (</a:t>
            </a:r>
            <a:r>
              <a:rPr lang="en-US" sz="2800" dirty="0" err="1" smtClean="0"/>
              <a:t>needlestick</a:t>
            </a:r>
            <a:r>
              <a:rPr lang="en-US" sz="2800" dirty="0" smtClean="0"/>
              <a:t>, chemical exposure), contact the Penn project manager.</a:t>
            </a:r>
            <a:endParaRPr lang="en-US" sz="2800" dirty="0"/>
          </a:p>
        </p:txBody>
      </p:sp>
      <p:pic>
        <p:nvPicPr>
          <p:cNvPr id="1026" name="Picture 2" descr="C:\Users\mmala\AppData\Local\Microsoft\Windows\Temporary Internet Files\Content.IE5\0NY4CVZO\MP9003211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715" y="2976824"/>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872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93107" y="127000"/>
            <a:ext cx="10732093" cy="1097280"/>
          </a:xfrm>
        </p:spPr>
        <p:txBody>
          <a:bodyPr/>
          <a:lstStyle/>
          <a:p>
            <a:pPr eaLnBrk="1" hangingPunct="1">
              <a:defRPr/>
            </a:pPr>
            <a:r>
              <a:rPr lang="en-US" dirty="0">
                <a:ea typeface="ＭＳ Ｐゴシック" charset="-128"/>
                <a:cs typeface="ＭＳ Ｐゴシック" charset="-128"/>
              </a:rPr>
              <a:t>Needle Sticks</a:t>
            </a:r>
          </a:p>
        </p:txBody>
      </p:sp>
      <p:sp>
        <p:nvSpPr>
          <p:cNvPr id="35843" name="Rectangle 3"/>
          <p:cNvSpPr>
            <a:spLocks noGrp="1" noRot="1" noChangeArrowheads="1"/>
          </p:cNvSpPr>
          <p:nvPr>
            <p:ph type="body" idx="1"/>
          </p:nvPr>
        </p:nvSpPr>
        <p:spPr>
          <a:xfrm>
            <a:off x="341832" y="1714500"/>
            <a:ext cx="10783368" cy="4457700"/>
          </a:xfrm>
        </p:spPr>
        <p:txBody>
          <a:bodyPr/>
          <a:lstStyle/>
          <a:p>
            <a:pPr eaLnBrk="1" hangingPunct="1">
              <a:buBlip>
                <a:blip r:embed="rId3"/>
              </a:buBlip>
            </a:pPr>
            <a:r>
              <a:rPr lang="en-US" sz="2800" dirty="0">
                <a:ea typeface="ＭＳ Ｐゴシック" charset="-128"/>
                <a:cs typeface="ＭＳ Ｐゴシック" charset="-128"/>
              </a:rPr>
              <a:t>Needles, razor blades and other sharp objects </a:t>
            </a:r>
            <a:r>
              <a:rPr lang="en-US" sz="2800" dirty="0" smtClean="0">
                <a:ea typeface="ＭＳ Ｐゴシック" charset="-128"/>
                <a:cs typeface="ＭＳ Ｐゴシック" charset="-128"/>
              </a:rPr>
              <a:t>may be used </a:t>
            </a:r>
            <a:r>
              <a:rPr lang="en-US" sz="2800" dirty="0">
                <a:ea typeface="ＭＳ Ｐゴシック" charset="-128"/>
                <a:cs typeface="ＭＳ Ｐゴシック" charset="-128"/>
              </a:rPr>
              <a:t>in </a:t>
            </a:r>
            <a:r>
              <a:rPr lang="en-US" sz="2800" dirty="0" smtClean="0">
                <a:ea typeface="ＭＳ Ｐゴシック" charset="-128"/>
                <a:cs typeface="ＭＳ Ｐゴシック" charset="-128"/>
              </a:rPr>
              <a:t>some laboratories</a:t>
            </a:r>
            <a:endParaRPr lang="en-US" sz="2800" dirty="0">
              <a:ea typeface="ＭＳ Ｐゴシック" charset="-128"/>
              <a:cs typeface="ＭＳ Ｐゴシック" charset="-128"/>
            </a:endParaRPr>
          </a:p>
          <a:p>
            <a:pPr eaLnBrk="1" hangingPunct="1">
              <a:buBlip>
                <a:blip r:embed="rId3"/>
              </a:buBlip>
            </a:pPr>
            <a:r>
              <a:rPr lang="en-US" sz="2800" dirty="0">
                <a:ea typeface="ＭＳ Ｐゴシック" charset="-128"/>
                <a:cs typeface="ＭＳ Ｐゴシック" charset="-128"/>
              </a:rPr>
              <a:t>If you are stuck by a needle or cut by a sharp object in a laboratory: </a:t>
            </a:r>
          </a:p>
          <a:p>
            <a:pPr lvl="1" eaLnBrk="1" hangingPunct="1">
              <a:buBlip>
                <a:blip r:embed="rId3"/>
              </a:buBlip>
            </a:pPr>
            <a:r>
              <a:rPr lang="en-US" sz="2800" dirty="0" smtClean="0"/>
              <a:t>Wash affected area with soap and water.  Seek </a:t>
            </a:r>
            <a:r>
              <a:rPr lang="en-US" sz="2800" dirty="0"/>
              <a:t>medical attention immediately! </a:t>
            </a:r>
          </a:p>
          <a:p>
            <a:pPr lvl="1" eaLnBrk="1" hangingPunct="1">
              <a:buBlip>
                <a:blip r:embed="rId3"/>
              </a:buBlip>
            </a:pPr>
            <a:r>
              <a:rPr lang="en-US" sz="2800" dirty="0" smtClean="0"/>
              <a:t>Contact EHRS immediately- </a:t>
            </a:r>
            <a:r>
              <a:rPr lang="en-US" sz="2800" dirty="0" smtClean="0">
                <a:solidFill>
                  <a:schemeClr val="accent3"/>
                </a:solidFill>
              </a:rPr>
              <a:t>215-898-4453</a:t>
            </a:r>
            <a:endParaRPr lang="en-US" sz="2800" dirty="0">
              <a:solidFill>
                <a:schemeClr val="accent3"/>
              </a:solidFill>
            </a:endParaRPr>
          </a:p>
        </p:txBody>
      </p:sp>
    </p:spTree>
    <p:extLst>
      <p:ext uri="{BB962C8B-B14F-4D97-AF65-F5344CB8AC3E}">
        <p14:creationId xmlns:p14="http://schemas.microsoft.com/office/powerpoint/2010/main" val="7112878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dirty="0" smtClean="0">
                <a:ea typeface="ＭＳ Ｐゴシック" charset="-128"/>
                <a:cs typeface="ＭＳ Ｐゴシック" charset="-128"/>
              </a:rPr>
              <a:t>Laboratory Chemical Exposure</a:t>
            </a:r>
            <a:endParaRPr lang="en-US" dirty="0">
              <a:ea typeface="ＭＳ Ｐゴシック" charset="-128"/>
              <a:cs typeface="ＭＳ Ｐゴシック" charset="-128"/>
            </a:endParaRPr>
          </a:p>
        </p:txBody>
      </p:sp>
      <p:sp>
        <p:nvSpPr>
          <p:cNvPr id="52227" name="Rectangle 3"/>
          <p:cNvSpPr>
            <a:spLocks noGrp="1" noRot="1" noChangeArrowheads="1"/>
          </p:cNvSpPr>
          <p:nvPr>
            <p:ph type="body" sz="half" idx="1"/>
          </p:nvPr>
        </p:nvSpPr>
        <p:spPr>
          <a:xfrm>
            <a:off x="203200" y="1524000"/>
            <a:ext cx="7517353" cy="5181600"/>
          </a:xfrm>
        </p:spPr>
        <p:txBody>
          <a:bodyPr>
            <a:normAutofit/>
          </a:bodyPr>
          <a:lstStyle/>
          <a:p>
            <a:pPr eaLnBrk="1" hangingPunct="1">
              <a:buBlip>
                <a:blip r:embed="rId3"/>
              </a:buBlip>
            </a:pPr>
            <a:r>
              <a:rPr lang="en-US" sz="2800" dirty="0">
                <a:ea typeface="ＭＳ Ｐゴシック" charset="-128"/>
                <a:cs typeface="ＭＳ Ｐゴシック" charset="-128"/>
              </a:rPr>
              <a:t>There are sinks in every lab and safety showers in the lab or </a:t>
            </a:r>
            <a:r>
              <a:rPr lang="en-US" sz="2800" dirty="0" smtClean="0">
                <a:ea typeface="ＭＳ Ｐゴシック" charset="-128"/>
                <a:cs typeface="ＭＳ Ｐゴシック" charset="-128"/>
              </a:rPr>
              <a:t>hallway</a:t>
            </a:r>
            <a:endParaRPr lang="en-US" sz="2800" dirty="0">
              <a:ea typeface="ＭＳ Ｐゴシック" charset="-128"/>
              <a:cs typeface="ＭＳ Ｐゴシック" charset="-128"/>
            </a:endParaRPr>
          </a:p>
          <a:p>
            <a:pPr eaLnBrk="1" hangingPunct="1">
              <a:buBlip>
                <a:blip r:embed="rId3"/>
              </a:buBlip>
            </a:pPr>
            <a:r>
              <a:rPr lang="en-US" sz="2800" dirty="0" smtClean="0">
                <a:ea typeface="ＭＳ Ｐゴシック" charset="-128"/>
                <a:cs typeface="ＭＳ Ｐゴシック" charset="-128"/>
              </a:rPr>
              <a:t>If you are splashed with a chemical : wash the affected </a:t>
            </a:r>
            <a:r>
              <a:rPr lang="en-US" sz="2800" dirty="0">
                <a:ea typeface="ＭＳ Ｐゴシック" charset="-128"/>
                <a:cs typeface="ＭＳ Ｐゴシック" charset="-128"/>
              </a:rPr>
              <a:t>area with water </a:t>
            </a:r>
            <a:r>
              <a:rPr lang="en-US" sz="2800" dirty="0" smtClean="0">
                <a:solidFill>
                  <a:schemeClr val="accent1">
                    <a:lumMod val="60000"/>
                    <a:lumOff val="40000"/>
                  </a:schemeClr>
                </a:solidFill>
                <a:ea typeface="ＭＳ Ｐゴシック" charset="-128"/>
                <a:cs typeface="ＭＳ Ｐゴシック" charset="-128"/>
              </a:rPr>
              <a:t>immediately</a:t>
            </a:r>
            <a:endParaRPr lang="en-US" sz="2800" dirty="0" smtClean="0">
              <a:ea typeface="ＭＳ Ｐゴシック" charset="-128"/>
              <a:cs typeface="ＭＳ Ｐゴシック" charset="-128"/>
            </a:endParaRPr>
          </a:p>
          <a:p>
            <a:pPr eaLnBrk="1" hangingPunct="1">
              <a:buBlip>
                <a:blip r:embed="rId3"/>
              </a:buBlip>
            </a:pPr>
            <a:r>
              <a:rPr lang="en-US" sz="2800" dirty="0" smtClean="0">
                <a:ea typeface="ＭＳ Ｐゴシック" charset="-128"/>
                <a:cs typeface="ＭＳ Ｐゴシック" charset="-128"/>
              </a:rPr>
              <a:t>Remove </a:t>
            </a:r>
            <a:r>
              <a:rPr lang="en-US" sz="2800" dirty="0">
                <a:ea typeface="ＭＳ Ｐゴシック" charset="-128"/>
                <a:cs typeface="ＭＳ Ｐゴシック" charset="-128"/>
              </a:rPr>
              <a:t>contaminated clothing, if </a:t>
            </a:r>
            <a:r>
              <a:rPr lang="en-US" sz="2800" dirty="0" smtClean="0">
                <a:ea typeface="ＭＳ Ｐゴシック" charset="-128"/>
                <a:cs typeface="ＭＳ Ｐゴシック" charset="-128"/>
              </a:rPr>
              <a:t>necessary</a:t>
            </a:r>
            <a:endParaRPr lang="en-US" sz="2800" dirty="0">
              <a:ea typeface="ＭＳ Ｐゴシック" charset="-128"/>
              <a:cs typeface="ＭＳ Ｐゴシック" charset="-128"/>
            </a:endParaRPr>
          </a:p>
          <a:p>
            <a:pPr eaLnBrk="1" hangingPunct="1">
              <a:buBlip>
                <a:blip r:embed="rId3"/>
              </a:buBlip>
            </a:pPr>
            <a:r>
              <a:rPr lang="en-US" sz="2800" dirty="0">
                <a:ea typeface="ＭＳ Ｐゴシック" charset="-128"/>
                <a:cs typeface="ＭＳ Ｐゴシック" charset="-128"/>
              </a:rPr>
              <a:t>Report to </a:t>
            </a:r>
            <a:r>
              <a:rPr lang="en-US" sz="2800" dirty="0" smtClean="0">
                <a:ea typeface="ＭＳ Ｐゴシック" charset="-128"/>
                <a:cs typeface="ＭＳ Ｐゴシック" charset="-128"/>
              </a:rPr>
              <a:t>the HUP </a:t>
            </a:r>
            <a:r>
              <a:rPr lang="en-US" sz="2800" dirty="0">
                <a:ea typeface="ＭＳ Ｐゴシック" charset="-128"/>
                <a:cs typeface="ＭＳ Ｐゴシック" charset="-128"/>
              </a:rPr>
              <a:t>Emergency </a:t>
            </a:r>
            <a:r>
              <a:rPr lang="en-US" sz="2800" dirty="0" smtClean="0">
                <a:ea typeface="ＭＳ Ｐゴシック" charset="-128"/>
                <a:cs typeface="ＭＳ Ｐゴシック" charset="-128"/>
              </a:rPr>
              <a:t>Room</a:t>
            </a:r>
            <a:endParaRPr lang="en-US" sz="2800" dirty="0">
              <a:ea typeface="ＭＳ Ｐゴシック" charset="-128"/>
              <a:cs typeface="ＭＳ Ｐゴシック" charset="-128"/>
            </a:endParaRPr>
          </a:p>
          <a:p>
            <a:pPr>
              <a:buBlip>
                <a:blip r:embed="rId3"/>
              </a:buBlip>
            </a:pPr>
            <a:r>
              <a:rPr lang="en-US" sz="3000" dirty="0"/>
              <a:t>Contact EHRS immediately- </a:t>
            </a:r>
            <a:r>
              <a:rPr lang="en-US" sz="3000" dirty="0">
                <a:solidFill>
                  <a:schemeClr val="accent3"/>
                </a:solidFill>
              </a:rPr>
              <a:t>215-898-4453</a:t>
            </a:r>
          </a:p>
        </p:txBody>
      </p:sp>
      <p:pic>
        <p:nvPicPr>
          <p:cNvPr id="49156" name="Picture 5"/>
          <p:cNvPicPr>
            <a:picLocks noGrp="1" noChangeAspect="1" noChangeArrowheads="1"/>
          </p:cNvPicPr>
          <p:nvPr>
            <p:ph sz="half" idx="2"/>
          </p:nvPr>
        </p:nvPicPr>
        <p:blipFill>
          <a:blip r:embed="rId4"/>
          <a:srcRect/>
          <a:stretch>
            <a:fillRect/>
          </a:stretch>
        </p:blipFill>
        <p:spPr>
          <a:xfrm>
            <a:off x="8432800" y="1676400"/>
            <a:ext cx="3378200" cy="4711700"/>
          </a:xfrm>
          <a:noFill/>
        </p:spPr>
      </p:pic>
    </p:spTree>
    <p:extLst>
      <p:ext uri="{BB962C8B-B14F-4D97-AF65-F5344CB8AC3E}">
        <p14:creationId xmlns:p14="http://schemas.microsoft.com/office/powerpoint/2010/main" val="2135015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dirty="0">
                <a:ea typeface="ＭＳ Ｐゴシック" charset="-128"/>
                <a:cs typeface="ＭＳ Ｐゴシック" charset="-128"/>
              </a:rPr>
              <a:t>Chemical Splashes to Eyes</a:t>
            </a:r>
          </a:p>
        </p:txBody>
      </p:sp>
      <p:sp>
        <p:nvSpPr>
          <p:cNvPr id="54275" name="Rectangle 3"/>
          <p:cNvSpPr>
            <a:spLocks noGrp="1" noRot="1" noChangeArrowheads="1"/>
          </p:cNvSpPr>
          <p:nvPr>
            <p:ph type="body" sz="half" idx="1"/>
          </p:nvPr>
        </p:nvSpPr>
        <p:spPr>
          <a:xfrm>
            <a:off x="203200" y="1593130"/>
            <a:ext cx="6433270" cy="5112470"/>
          </a:xfrm>
        </p:spPr>
        <p:txBody>
          <a:bodyPr>
            <a:normAutofit/>
          </a:bodyPr>
          <a:lstStyle/>
          <a:p>
            <a:pPr eaLnBrk="1" hangingPunct="1">
              <a:buBlip>
                <a:blip r:embed="rId3"/>
              </a:buBlip>
            </a:pPr>
            <a:r>
              <a:rPr lang="en-US" sz="2800" dirty="0">
                <a:ea typeface="ＭＳ Ｐゴシック" charset="-128"/>
                <a:cs typeface="ＭＳ Ｐゴシック" charset="-128"/>
              </a:rPr>
              <a:t>There are eyewashes in the lab or </a:t>
            </a:r>
            <a:r>
              <a:rPr lang="en-US" sz="2800" dirty="0" smtClean="0">
                <a:ea typeface="ＭＳ Ｐゴシック" charset="-128"/>
                <a:cs typeface="ＭＳ Ｐゴシック" charset="-128"/>
              </a:rPr>
              <a:t>hallway</a:t>
            </a:r>
            <a:endParaRPr lang="en-US" sz="2800" dirty="0">
              <a:ea typeface="ＭＳ Ｐゴシック" charset="-128"/>
              <a:cs typeface="ＭＳ Ｐゴシック" charset="-128"/>
            </a:endParaRPr>
          </a:p>
          <a:p>
            <a:pPr eaLnBrk="1" hangingPunct="1">
              <a:buBlip>
                <a:blip r:embed="rId3"/>
              </a:buBlip>
            </a:pPr>
            <a:r>
              <a:rPr lang="en-US" sz="2800" dirty="0">
                <a:ea typeface="ＭＳ Ｐゴシック" charset="-128"/>
                <a:cs typeface="ＭＳ Ｐゴシック" charset="-128"/>
              </a:rPr>
              <a:t>Rinse eye at eyewash immediately for 15 minutes (hold eye open</a:t>
            </a:r>
            <a:r>
              <a:rPr lang="en-US" sz="2800" dirty="0" smtClean="0">
                <a:ea typeface="ＭＳ Ｐゴシック" charset="-128"/>
                <a:cs typeface="ＭＳ Ｐゴシック" charset="-128"/>
              </a:rPr>
              <a:t>)</a:t>
            </a:r>
            <a:endParaRPr lang="en-US" sz="2800" dirty="0">
              <a:ea typeface="ＭＳ Ｐゴシック" charset="-128"/>
              <a:cs typeface="ＭＳ Ｐゴシック" charset="-128"/>
            </a:endParaRPr>
          </a:p>
          <a:p>
            <a:pPr eaLnBrk="1" hangingPunct="1">
              <a:buBlip>
                <a:blip r:embed="rId3"/>
              </a:buBlip>
            </a:pPr>
            <a:r>
              <a:rPr lang="en-US" sz="2800" dirty="0">
                <a:ea typeface="ＭＳ Ｐゴシック" charset="-128"/>
                <a:cs typeface="ＭＳ Ｐゴシック" charset="-128"/>
              </a:rPr>
              <a:t>Report to HUP Emergency </a:t>
            </a:r>
            <a:r>
              <a:rPr lang="en-US" sz="2800" dirty="0" smtClean="0">
                <a:ea typeface="ＭＳ Ｐゴシック" charset="-128"/>
                <a:cs typeface="ＭＳ Ｐゴシック" charset="-128"/>
              </a:rPr>
              <a:t>Room</a:t>
            </a:r>
            <a:endParaRPr lang="en-US" sz="2800" dirty="0">
              <a:ea typeface="ＭＳ Ｐゴシック" charset="-128"/>
              <a:cs typeface="ＭＳ Ｐゴシック" charset="-128"/>
            </a:endParaRPr>
          </a:p>
          <a:p>
            <a:pPr>
              <a:buBlip>
                <a:blip r:embed="rId3"/>
              </a:buBlip>
            </a:pPr>
            <a:r>
              <a:rPr lang="en-US" sz="2800" dirty="0"/>
              <a:t>Contact </a:t>
            </a:r>
            <a:r>
              <a:rPr lang="en-US" sz="2800" dirty="0" smtClean="0"/>
              <a:t>EHRS- </a:t>
            </a:r>
            <a:r>
              <a:rPr lang="en-US" sz="2800" dirty="0">
                <a:solidFill>
                  <a:schemeClr val="accent3"/>
                </a:solidFill>
              </a:rPr>
              <a:t>215-898-4453</a:t>
            </a:r>
          </a:p>
        </p:txBody>
      </p:sp>
      <p:pic>
        <p:nvPicPr>
          <p:cNvPr id="50180" name="Picture 5"/>
          <p:cNvPicPr>
            <a:picLocks noGrp="1" noChangeAspect="1" noChangeArrowheads="1"/>
          </p:cNvPicPr>
          <p:nvPr>
            <p:ph sz="half" idx="2"/>
          </p:nvPr>
        </p:nvPicPr>
        <p:blipFill>
          <a:blip r:embed="rId4">
            <a:lum bright="6000" contrast="18000"/>
          </a:blip>
          <a:srcRect r="1840" b="1851"/>
          <a:stretch>
            <a:fillRect/>
          </a:stretch>
        </p:blipFill>
        <p:spPr>
          <a:xfrm>
            <a:off x="7520517" y="1447800"/>
            <a:ext cx="3666067" cy="4413250"/>
          </a:xfrm>
        </p:spPr>
      </p:pic>
    </p:spTree>
    <p:extLst>
      <p:ext uri="{BB962C8B-B14F-4D97-AF65-F5344CB8AC3E}">
        <p14:creationId xmlns:p14="http://schemas.microsoft.com/office/powerpoint/2010/main" val="1838127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Awareness</a:t>
            </a:r>
            <a:endParaRPr lang="en-US" dirty="0"/>
          </a:p>
        </p:txBody>
      </p:sp>
      <p:sp>
        <p:nvSpPr>
          <p:cNvPr id="3" name="Text Placeholder 2"/>
          <p:cNvSpPr>
            <a:spLocks noGrp="1"/>
          </p:cNvSpPr>
          <p:nvPr>
            <p:ph type="body" sz="half" idx="1"/>
          </p:nvPr>
        </p:nvSpPr>
        <p:spPr>
          <a:xfrm>
            <a:off x="203199" y="1530219"/>
            <a:ext cx="6458857" cy="5175381"/>
          </a:xfrm>
        </p:spPr>
        <p:txBody>
          <a:bodyPr>
            <a:normAutofit lnSpcReduction="10000"/>
          </a:bodyPr>
          <a:lstStyle/>
          <a:p>
            <a:pPr>
              <a:buBlip>
                <a:blip r:embed="rId3"/>
              </a:buBlip>
            </a:pPr>
            <a:r>
              <a:rPr lang="en-US" sz="2800" dirty="0" smtClean="0"/>
              <a:t>There are asbestos containing materials (ACM) in many Penn buildings.  </a:t>
            </a:r>
          </a:p>
          <a:p>
            <a:pPr>
              <a:buBlip>
                <a:blip r:embed="rId3"/>
              </a:buBlip>
            </a:pPr>
            <a:r>
              <a:rPr lang="en-US" sz="2800" dirty="0" smtClean="0"/>
              <a:t>EHRS </a:t>
            </a:r>
            <a:r>
              <a:rPr lang="en-US" sz="2800" dirty="0"/>
              <a:t>periodically inspects </a:t>
            </a:r>
            <a:r>
              <a:rPr lang="en-US" sz="2800" dirty="0" smtClean="0"/>
              <a:t>ACM in all Penn buildings. </a:t>
            </a:r>
          </a:p>
          <a:p>
            <a:pPr>
              <a:buBlip>
                <a:blip r:embed="rId3"/>
              </a:buBlip>
            </a:pPr>
            <a:r>
              <a:rPr lang="en-US" sz="2800" dirty="0" smtClean="0"/>
              <a:t>If asbestos containing materials are present in a mechanical room, the room will be signed with specific information.</a:t>
            </a:r>
          </a:p>
          <a:p>
            <a:pPr>
              <a:buBlip>
                <a:blip r:embed="rId3"/>
              </a:buBlip>
            </a:pPr>
            <a:r>
              <a:rPr lang="en-US" sz="2800" dirty="0" smtClean="0"/>
              <a:t>DO NOT touch or disturb ACM.</a:t>
            </a:r>
          </a:p>
          <a:p>
            <a:pPr>
              <a:buBlip>
                <a:blip r:embed="rId3"/>
              </a:buBlip>
            </a:pPr>
            <a:r>
              <a:rPr lang="en-US" sz="2800" dirty="0" smtClean="0"/>
              <a:t>Please contact EHRS at 215-898-4453 if you have questions or concerns.</a:t>
            </a:r>
            <a:endParaRPr lang="en-US" sz="2800" dirty="0"/>
          </a:p>
        </p:txBody>
      </p:sp>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908800" y="1828800"/>
            <a:ext cx="4572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8546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8" y="127000"/>
            <a:ext cx="10695992" cy="1097280"/>
          </a:xfrm>
        </p:spPr>
        <p:txBody>
          <a:bodyPr/>
          <a:lstStyle/>
          <a:p>
            <a:pPr>
              <a:defRPr/>
            </a:pPr>
            <a:r>
              <a:rPr lang="en-US" dirty="0" smtClean="0"/>
              <a:t>Summary</a:t>
            </a:r>
            <a:endParaRPr lang="en-US" dirty="0"/>
          </a:p>
        </p:txBody>
      </p:sp>
      <p:sp>
        <p:nvSpPr>
          <p:cNvPr id="3" name="Content Placeholder 2"/>
          <p:cNvSpPr>
            <a:spLocks noGrp="1"/>
          </p:cNvSpPr>
          <p:nvPr>
            <p:ph idx="1"/>
          </p:nvPr>
        </p:nvSpPr>
        <p:spPr>
          <a:xfrm>
            <a:off x="298579" y="1464905"/>
            <a:ext cx="11569959" cy="5246446"/>
          </a:xfrm>
          <a:ln>
            <a:noFill/>
          </a:ln>
        </p:spPr>
        <p:txBody>
          <a:bodyPr>
            <a:noAutofit/>
          </a:bodyPr>
          <a:lstStyle/>
          <a:p>
            <a:pPr>
              <a:buBlip>
                <a:blip r:embed="rId3"/>
              </a:buBlip>
              <a:defRPr/>
            </a:pPr>
            <a:r>
              <a:rPr lang="en-US" sz="2800" dirty="0" smtClean="0"/>
              <a:t>Do not  conduct any work in a laboratory until you have spoken with the building administrator and lab personnel</a:t>
            </a:r>
          </a:p>
          <a:p>
            <a:pPr>
              <a:buBlip>
                <a:blip r:embed="rId3"/>
              </a:buBlip>
              <a:defRPr/>
            </a:pPr>
            <a:r>
              <a:rPr lang="en-US" sz="2800" dirty="0" smtClean="0"/>
              <a:t>Use room signs, safety data sheets and labels to identify hazards</a:t>
            </a:r>
          </a:p>
          <a:p>
            <a:pPr>
              <a:buBlip>
                <a:blip r:embed="rId3"/>
              </a:buBlip>
              <a:defRPr/>
            </a:pPr>
            <a:r>
              <a:rPr lang="en-US" sz="2800" dirty="0" smtClean="0"/>
              <a:t>At a minimum, wear gloves, safety glasses, closed-toe shoes and long pants when entering a lab</a:t>
            </a:r>
          </a:p>
          <a:p>
            <a:pPr>
              <a:buBlip>
                <a:blip r:embed="rId3"/>
              </a:buBlip>
              <a:defRPr/>
            </a:pPr>
            <a:r>
              <a:rPr lang="en-US" sz="2800" dirty="0" smtClean="0"/>
              <a:t>Never move laboratory equipment, chemicals, gas cylinders or anything with a biohazard or radiation label on it</a:t>
            </a:r>
          </a:p>
        </p:txBody>
      </p:sp>
    </p:spTree>
    <p:extLst>
      <p:ext uri="{BB962C8B-B14F-4D97-AF65-F5344CB8AC3E}">
        <p14:creationId xmlns:p14="http://schemas.microsoft.com/office/powerpoint/2010/main" val="4048818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636" y="127000"/>
            <a:ext cx="10730564" cy="1097280"/>
          </a:xfrm>
        </p:spPr>
        <p:txBody>
          <a:bodyPr/>
          <a:lstStyle/>
          <a:p>
            <a:r>
              <a:rPr lang="en-US" dirty="0" smtClean="0"/>
              <a:t>Summary</a:t>
            </a:r>
            <a:endParaRPr lang="en-US" dirty="0"/>
          </a:p>
        </p:txBody>
      </p:sp>
      <p:sp>
        <p:nvSpPr>
          <p:cNvPr id="3" name="Content Placeholder 2"/>
          <p:cNvSpPr>
            <a:spLocks noGrp="1"/>
          </p:cNvSpPr>
          <p:nvPr>
            <p:ph idx="1"/>
          </p:nvPr>
        </p:nvSpPr>
        <p:spPr>
          <a:xfrm>
            <a:off x="385011" y="1714500"/>
            <a:ext cx="10740189" cy="4457700"/>
          </a:xfrm>
        </p:spPr>
        <p:txBody>
          <a:bodyPr>
            <a:normAutofit lnSpcReduction="10000"/>
          </a:bodyPr>
          <a:lstStyle/>
          <a:p>
            <a:pPr>
              <a:buBlip>
                <a:blip r:embed="rId2"/>
              </a:buBlip>
              <a:defRPr/>
            </a:pPr>
            <a:r>
              <a:rPr lang="en-US" sz="2800" dirty="0"/>
              <a:t>Only enter laboratory animal areas, laser </a:t>
            </a:r>
            <a:r>
              <a:rPr lang="en-US" sz="2800" dirty="0" smtClean="0"/>
              <a:t>use areas</a:t>
            </a:r>
            <a:r>
              <a:rPr lang="en-US" sz="2800" dirty="0"/>
              <a:t>, </a:t>
            </a:r>
            <a:r>
              <a:rPr lang="en-US" sz="2800" dirty="0" smtClean="0"/>
              <a:t>strong magnetic field rooms </a:t>
            </a:r>
            <a:r>
              <a:rPr lang="en-US" sz="2800" dirty="0"/>
              <a:t>with an </a:t>
            </a:r>
            <a:r>
              <a:rPr lang="en-US" sz="2800" dirty="0" smtClean="0"/>
              <a:t>escort</a:t>
            </a:r>
          </a:p>
          <a:p>
            <a:pPr>
              <a:buBlip>
                <a:blip r:embed="rId2"/>
              </a:buBlip>
              <a:defRPr/>
            </a:pPr>
            <a:r>
              <a:rPr lang="en-US" sz="2800" dirty="0" smtClean="0"/>
              <a:t>Do not enter labs if there is an alarm or strobe</a:t>
            </a:r>
            <a:endParaRPr lang="en-US" sz="2000" dirty="0"/>
          </a:p>
          <a:p>
            <a:pPr>
              <a:buBlip>
                <a:blip r:embed="rId2"/>
              </a:buBlip>
              <a:defRPr/>
            </a:pPr>
            <a:r>
              <a:rPr lang="en-US" sz="2800" dirty="0"/>
              <a:t>Report all spills, chemical exposures and needle sticks immediately</a:t>
            </a:r>
          </a:p>
          <a:p>
            <a:pPr lvl="1">
              <a:buBlip>
                <a:blip r:embed="rId2"/>
              </a:buBlip>
              <a:defRPr/>
            </a:pPr>
            <a:r>
              <a:rPr lang="en-US" dirty="0"/>
              <a:t>Program the following numbers in your cell phone: </a:t>
            </a:r>
          </a:p>
          <a:p>
            <a:pPr marL="935672" lvl="1" indent="-342900">
              <a:buBlip>
                <a:blip r:embed="rId2"/>
              </a:buBlip>
              <a:defRPr/>
            </a:pPr>
            <a:r>
              <a:rPr lang="en-US" dirty="0"/>
              <a:t>EHRS </a:t>
            </a:r>
            <a:r>
              <a:rPr lang="en-US" dirty="0">
                <a:solidFill>
                  <a:schemeClr val="accent3"/>
                </a:solidFill>
              </a:rPr>
              <a:t>215-898-4453</a:t>
            </a:r>
            <a:r>
              <a:rPr lang="en-US" dirty="0"/>
              <a:t> and Penn’s main Emergency Number </a:t>
            </a:r>
            <a:r>
              <a:rPr lang="en-US" dirty="0">
                <a:solidFill>
                  <a:schemeClr val="accent3"/>
                </a:solidFill>
              </a:rPr>
              <a:t>215-573-3333</a:t>
            </a:r>
            <a:r>
              <a:rPr lang="en-US" dirty="0">
                <a:solidFill>
                  <a:schemeClr val="accent1">
                    <a:lumMod val="60000"/>
                    <a:lumOff val="40000"/>
                  </a:schemeClr>
                </a:solidFill>
              </a:rPr>
              <a:t> </a:t>
            </a:r>
            <a:r>
              <a:rPr lang="en-US" dirty="0"/>
              <a:t> for Penn Police</a:t>
            </a:r>
          </a:p>
          <a:p>
            <a:pPr>
              <a:buBlip>
                <a:blip r:embed="rId2"/>
              </a:buBlip>
              <a:defRPr/>
            </a:pPr>
            <a:r>
              <a:rPr lang="en-US" sz="2800" dirty="0"/>
              <a:t>Seek immediate medical attention for chemical exposures and needle sticks</a:t>
            </a:r>
          </a:p>
          <a:p>
            <a:endParaRPr lang="en-US" sz="2800" dirty="0"/>
          </a:p>
        </p:txBody>
      </p:sp>
    </p:spTree>
    <p:extLst>
      <p:ext uri="{BB962C8B-B14F-4D97-AF65-F5344CB8AC3E}">
        <p14:creationId xmlns:p14="http://schemas.microsoft.com/office/powerpoint/2010/main" val="36124826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mala\AppData\Local\Microsoft\Windows\Temporary Internet Files\Content.IE5\YX7R7KOY\MP9003414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368" y="4512108"/>
            <a:ext cx="3288632" cy="2345891"/>
          </a:xfrm>
          <a:prstGeom prst="rect">
            <a:avLst/>
          </a:prstGeom>
          <a:noFill/>
          <a:effectLst>
            <a:glow rad="127000">
              <a:schemeClr val="accent1">
                <a:alpha val="0"/>
              </a:schemeClr>
            </a:glow>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0378" y="127000"/>
            <a:ext cx="10774822" cy="1097280"/>
          </a:xfrm>
        </p:spPr>
        <p:txBody>
          <a:bodyPr/>
          <a:lstStyle/>
          <a:p>
            <a:pPr>
              <a:defRPr/>
            </a:pPr>
            <a:r>
              <a:rPr lang="en-US" dirty="0" smtClean="0"/>
              <a:t>Work Coordination</a:t>
            </a:r>
            <a:endParaRPr lang="en-US" dirty="0"/>
          </a:p>
        </p:txBody>
      </p:sp>
      <p:sp>
        <p:nvSpPr>
          <p:cNvPr id="3" name="Content Placeholder 2"/>
          <p:cNvSpPr>
            <a:spLocks noGrp="1"/>
          </p:cNvSpPr>
          <p:nvPr>
            <p:ph idx="1"/>
          </p:nvPr>
        </p:nvSpPr>
        <p:spPr>
          <a:xfrm>
            <a:off x="453861" y="1715047"/>
            <a:ext cx="10378753" cy="4457700"/>
          </a:xfrm>
        </p:spPr>
        <p:txBody>
          <a:bodyPr>
            <a:normAutofit/>
          </a:bodyPr>
          <a:lstStyle/>
          <a:p>
            <a:pPr indent="3175">
              <a:buFont typeface="Arial" charset="0"/>
              <a:buNone/>
              <a:defRPr/>
            </a:pPr>
            <a:r>
              <a:rPr lang="en-US" sz="2800" dirty="0" smtClean="0"/>
              <a:t>             enter a laboratory unless you have spoken with the building administrator and the lab group.  </a:t>
            </a:r>
          </a:p>
          <a:p>
            <a:pPr indent="3175">
              <a:buFont typeface="Arial" charset="0"/>
              <a:buNone/>
              <a:defRPr/>
            </a:pPr>
            <a:r>
              <a:rPr lang="en-US" sz="2800" dirty="0"/>
              <a:t>T</a:t>
            </a:r>
            <a:r>
              <a:rPr lang="en-US" sz="2800" dirty="0" smtClean="0"/>
              <a:t>he Penn Project Manager can assist you in contacting these individuals.</a:t>
            </a:r>
          </a:p>
          <a:p>
            <a:pPr indent="3175">
              <a:buFont typeface="Arial" charset="0"/>
              <a:buNone/>
              <a:defRPr/>
            </a:pPr>
            <a:r>
              <a:rPr lang="en-US" sz="2800" dirty="0" smtClean="0"/>
              <a:t>Ensure that work times are approved by the project manager or building administrator.  These individuals will coordinate with the lab group.</a:t>
            </a:r>
            <a:endParaRPr lang="en-US" sz="2800" dirty="0"/>
          </a:p>
          <a:p>
            <a:pPr indent="3175">
              <a:buFont typeface="Arial" charset="0"/>
              <a:buNone/>
              <a:defRPr/>
            </a:pPr>
            <a:endParaRPr lang="en-US" sz="2800" dirty="0"/>
          </a:p>
        </p:txBody>
      </p:sp>
      <p:sp>
        <p:nvSpPr>
          <p:cNvPr id="4" name="TextBox 3"/>
          <p:cNvSpPr txBox="1"/>
          <p:nvPr/>
        </p:nvSpPr>
        <p:spPr>
          <a:xfrm>
            <a:off x="759952" y="1697547"/>
            <a:ext cx="1341691" cy="536685"/>
          </a:xfrm>
          <a:prstGeom prst="rect">
            <a:avLst/>
          </a:prstGeom>
          <a:noFill/>
        </p:spPr>
        <p:txBody>
          <a:bodyPr wrap="square" rtlCol="0">
            <a:spAutoFit/>
          </a:bodyPr>
          <a:lstStyle/>
          <a:p>
            <a:r>
              <a:rPr lang="en-US" sz="2800" b="1" dirty="0" smtClean="0"/>
              <a:t>Never</a:t>
            </a:r>
            <a:r>
              <a:rPr lang="en-US" sz="2800" dirty="0" smtClean="0"/>
              <a:t>      </a:t>
            </a:r>
            <a:endParaRPr lang="en-US" sz="2800" dirty="0"/>
          </a:p>
        </p:txBody>
      </p:sp>
    </p:spTree>
    <p:extLst>
      <p:ext uri="{BB962C8B-B14F-4D97-AF65-F5344CB8AC3E}">
        <p14:creationId xmlns:p14="http://schemas.microsoft.com/office/powerpoint/2010/main" val="37866418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a:xfrm>
            <a:off x="480767" y="127000"/>
            <a:ext cx="10644433" cy="1097280"/>
          </a:xfrm>
        </p:spPr>
        <p:txBody>
          <a:bodyPr/>
          <a:lstStyle/>
          <a:p>
            <a:pPr eaLnBrk="1" hangingPunct="1">
              <a:defRPr/>
            </a:pPr>
            <a:r>
              <a:rPr lang="en-US" dirty="0" smtClean="0">
                <a:ea typeface="ＭＳ Ｐゴシック" charset="-128"/>
                <a:cs typeface="ＭＳ Ｐゴシック" charset="-128"/>
              </a:rPr>
              <a:t>Questions or Concerns</a:t>
            </a:r>
            <a:endParaRPr lang="en-US" dirty="0">
              <a:ea typeface="ＭＳ Ｐゴシック" charset="-128"/>
              <a:cs typeface="ＭＳ Ｐゴシック" charset="-128"/>
            </a:endParaRPr>
          </a:p>
        </p:txBody>
      </p:sp>
      <p:sp>
        <p:nvSpPr>
          <p:cNvPr id="3" name="Content Placeholder 2"/>
          <p:cNvSpPr>
            <a:spLocks noGrp="1"/>
          </p:cNvSpPr>
          <p:nvPr>
            <p:ph idx="1"/>
          </p:nvPr>
        </p:nvSpPr>
        <p:spPr>
          <a:xfrm>
            <a:off x="372533" y="1828800"/>
            <a:ext cx="11785600" cy="5410200"/>
          </a:xfrm>
        </p:spPr>
        <p:txBody>
          <a:bodyPr/>
          <a:lstStyle/>
          <a:p>
            <a:pPr>
              <a:defRPr/>
            </a:pPr>
            <a:r>
              <a:rPr lang="en-US" sz="4000" dirty="0" smtClean="0"/>
              <a:t>Penn’s Office of Environmental Health &amp; Radiation Safety (EHRS) </a:t>
            </a:r>
          </a:p>
          <a:p>
            <a:pPr lvl="1">
              <a:defRPr/>
            </a:pPr>
            <a:r>
              <a:rPr lang="en-US" sz="4000" dirty="0" smtClean="0"/>
              <a:t>  215-898-4453</a:t>
            </a:r>
          </a:p>
          <a:p>
            <a:pPr lvl="1">
              <a:defRPr/>
            </a:pPr>
            <a:r>
              <a:rPr lang="en-US" sz="4000" dirty="0" smtClean="0"/>
              <a:t>  ehrs@ehrs.upenn.edu</a:t>
            </a:r>
            <a:endParaRPr lang="en-US" sz="4000" dirty="0"/>
          </a:p>
        </p:txBody>
      </p:sp>
    </p:spTree>
    <p:extLst>
      <p:ext uri="{BB962C8B-B14F-4D97-AF65-F5344CB8AC3E}">
        <p14:creationId xmlns:p14="http://schemas.microsoft.com/office/powerpoint/2010/main" val="1698378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0557" y="99008"/>
            <a:ext cx="10834643" cy="1097280"/>
          </a:xfrm>
        </p:spPr>
        <p:txBody>
          <a:bodyPr/>
          <a:lstStyle/>
          <a:p>
            <a:pPr eaLnBrk="1" hangingPunct="1">
              <a:defRPr/>
            </a:pPr>
            <a:r>
              <a:rPr lang="en-US" dirty="0" smtClean="0"/>
              <a:t>Laboratory Safety Awareness</a:t>
            </a:r>
          </a:p>
        </p:txBody>
      </p:sp>
      <p:sp>
        <p:nvSpPr>
          <p:cNvPr id="25605" name="Rectangle 5"/>
          <p:cNvSpPr>
            <a:spLocks noGrp="1" noChangeArrowheads="1"/>
          </p:cNvSpPr>
          <p:nvPr>
            <p:ph idx="1"/>
          </p:nvPr>
        </p:nvSpPr>
        <p:spPr>
          <a:xfrm>
            <a:off x="634482" y="1688841"/>
            <a:ext cx="10842173" cy="4788159"/>
          </a:xfrm>
        </p:spPr>
        <p:txBody>
          <a:bodyPr>
            <a:normAutofit/>
          </a:bodyPr>
          <a:lstStyle/>
          <a:p>
            <a:pPr>
              <a:lnSpc>
                <a:spcPct val="90000"/>
              </a:lnSpc>
              <a:buBlip>
                <a:blip r:embed="rId3"/>
              </a:buBlip>
              <a:defRPr/>
            </a:pPr>
            <a:r>
              <a:rPr lang="en-US" sz="2800" dirty="0" smtClean="0"/>
              <a:t>You will </a:t>
            </a:r>
            <a:r>
              <a:rPr lang="en-US" sz="2800" u="sng" dirty="0" smtClean="0">
                <a:solidFill>
                  <a:srgbClr val="FFFF00"/>
                </a:solidFill>
              </a:rPr>
              <a:t>not</a:t>
            </a:r>
            <a:r>
              <a:rPr lang="en-US" sz="2800" dirty="0" smtClean="0"/>
              <a:t> be working with laboratory chemicals, but it is important to understand the types of hazards that are present in laboratories on campus and how to protect yourself from specific hazards</a:t>
            </a:r>
          </a:p>
          <a:p>
            <a:pPr eaLnBrk="1" hangingPunct="1">
              <a:lnSpc>
                <a:spcPct val="90000"/>
              </a:lnSpc>
              <a:buBlip>
                <a:blip r:embed="rId3"/>
              </a:buBlip>
              <a:defRPr/>
            </a:pPr>
            <a:r>
              <a:rPr lang="en-US" sz="2800" dirty="0" smtClean="0"/>
              <a:t>We will discuss:</a:t>
            </a:r>
          </a:p>
          <a:p>
            <a:pPr lvl="1">
              <a:lnSpc>
                <a:spcPct val="90000"/>
              </a:lnSpc>
              <a:buBlip>
                <a:blip r:embed="rId3"/>
              </a:buBlip>
              <a:defRPr/>
            </a:pPr>
            <a:r>
              <a:rPr lang="en-US" sz="2800" dirty="0"/>
              <a:t>Safety Data Sheets (SDS)</a:t>
            </a:r>
          </a:p>
          <a:p>
            <a:pPr lvl="1" eaLnBrk="1" hangingPunct="1">
              <a:lnSpc>
                <a:spcPct val="90000"/>
              </a:lnSpc>
              <a:buBlip>
                <a:blip r:embed="rId3"/>
              </a:buBlip>
              <a:defRPr/>
            </a:pPr>
            <a:r>
              <a:rPr lang="en-US" sz="2800" dirty="0" smtClean="0"/>
              <a:t>Laboratory signage and labeling</a:t>
            </a:r>
          </a:p>
          <a:p>
            <a:pPr lvl="1" eaLnBrk="1" hangingPunct="1">
              <a:lnSpc>
                <a:spcPct val="90000"/>
              </a:lnSpc>
              <a:buBlip>
                <a:blip r:embed="rId3"/>
              </a:buBlip>
              <a:defRPr/>
            </a:pPr>
            <a:r>
              <a:rPr lang="en-US" sz="2800" dirty="0" smtClean="0"/>
              <a:t>Personal Protective Equipment (PPE)</a:t>
            </a:r>
          </a:p>
          <a:p>
            <a:pPr eaLnBrk="1" hangingPunct="1">
              <a:lnSpc>
                <a:spcPct val="90000"/>
              </a:lnSpc>
              <a:buBlip>
                <a:blip r:embed="rId3"/>
              </a:buBlip>
              <a:defRPr/>
            </a:pPr>
            <a:endParaRPr lang="en-US" sz="2800" dirty="0" smtClean="0"/>
          </a:p>
        </p:txBody>
      </p:sp>
    </p:spTree>
    <p:extLst>
      <p:ext uri="{BB962C8B-B14F-4D97-AF65-F5344CB8AC3E}">
        <p14:creationId xmlns:p14="http://schemas.microsoft.com/office/powerpoint/2010/main" val="92915918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Chemical Hazards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5568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127000"/>
            <a:ext cx="10595811" cy="1097280"/>
          </a:xfrm>
        </p:spPr>
        <p:txBody>
          <a:bodyPr/>
          <a:lstStyle/>
          <a:p>
            <a:r>
              <a:rPr lang="en-US" dirty="0" smtClean="0"/>
              <a:t>Laboratory Hazards</a:t>
            </a:r>
            <a:endParaRPr lang="en-US" dirty="0"/>
          </a:p>
        </p:txBody>
      </p:sp>
      <p:sp>
        <p:nvSpPr>
          <p:cNvPr id="3" name="Content Placeholder 2"/>
          <p:cNvSpPr>
            <a:spLocks noGrp="1"/>
          </p:cNvSpPr>
          <p:nvPr>
            <p:ph idx="1"/>
          </p:nvPr>
        </p:nvSpPr>
        <p:spPr>
          <a:xfrm>
            <a:off x="673768" y="1714500"/>
            <a:ext cx="10451432" cy="4457700"/>
          </a:xfrm>
        </p:spPr>
        <p:txBody>
          <a:bodyPr>
            <a:normAutofit/>
          </a:bodyPr>
          <a:lstStyle/>
          <a:p>
            <a:pPr>
              <a:buClr>
                <a:schemeClr val="accent1"/>
              </a:buClr>
              <a:buFont typeface="Wingdings" panose="05000000000000000000" pitchFamily="2" charset="2"/>
              <a:buChar char="Ø"/>
            </a:pPr>
            <a:r>
              <a:rPr lang="en-US" sz="2800" dirty="0" smtClean="0"/>
              <a:t>Laboratories may contain a variety of hazards, such as </a:t>
            </a:r>
          </a:p>
          <a:p>
            <a:pPr lvl="1">
              <a:buClr>
                <a:schemeClr val="accent1"/>
              </a:buClr>
              <a:buFont typeface="Wingdings" panose="05000000000000000000" pitchFamily="2" charset="2"/>
              <a:buChar char="Ø"/>
            </a:pPr>
            <a:r>
              <a:rPr lang="en-US" sz="2400" dirty="0" smtClean="0"/>
              <a:t>Acids</a:t>
            </a:r>
          </a:p>
          <a:p>
            <a:pPr lvl="1">
              <a:buClr>
                <a:schemeClr val="accent1"/>
              </a:buClr>
              <a:buFont typeface="Wingdings" panose="05000000000000000000" pitchFamily="2" charset="2"/>
              <a:buChar char="Ø"/>
            </a:pPr>
            <a:r>
              <a:rPr lang="en-US" sz="2400" dirty="0" smtClean="0"/>
              <a:t>Bases</a:t>
            </a:r>
          </a:p>
          <a:p>
            <a:pPr lvl="1">
              <a:buClr>
                <a:schemeClr val="accent1"/>
              </a:buClr>
              <a:buFont typeface="Wingdings" panose="05000000000000000000" pitchFamily="2" charset="2"/>
              <a:buChar char="Ø"/>
            </a:pPr>
            <a:r>
              <a:rPr lang="en-US" sz="2400" dirty="0" smtClean="0"/>
              <a:t>Flammable solvents</a:t>
            </a:r>
          </a:p>
          <a:p>
            <a:pPr lvl="1">
              <a:buClr>
                <a:schemeClr val="accent1"/>
              </a:buClr>
              <a:buFont typeface="Wingdings" panose="05000000000000000000" pitchFamily="2" charset="2"/>
              <a:buChar char="Ø"/>
            </a:pPr>
            <a:r>
              <a:rPr lang="en-US" sz="2400" dirty="0" smtClean="0"/>
              <a:t>Toxic chemicals</a:t>
            </a:r>
          </a:p>
          <a:p>
            <a:pPr lvl="1">
              <a:buClr>
                <a:schemeClr val="accent1"/>
              </a:buClr>
              <a:buFont typeface="Wingdings" panose="05000000000000000000" pitchFamily="2" charset="2"/>
              <a:buChar char="Ø"/>
            </a:pPr>
            <a:r>
              <a:rPr lang="en-US" sz="2400" dirty="0" smtClean="0"/>
              <a:t>Biological agents</a:t>
            </a:r>
          </a:p>
        </p:txBody>
      </p:sp>
      <p:sp>
        <p:nvSpPr>
          <p:cNvPr id="4" name="TextBox 3"/>
          <p:cNvSpPr txBox="1"/>
          <p:nvPr/>
        </p:nvSpPr>
        <p:spPr>
          <a:xfrm>
            <a:off x="1289786" y="5313146"/>
            <a:ext cx="9519384" cy="1077218"/>
          </a:xfrm>
          <a:prstGeom prst="rect">
            <a:avLst/>
          </a:prstGeom>
          <a:solidFill>
            <a:schemeClr val="accent1"/>
          </a:solidFill>
        </p:spPr>
        <p:txBody>
          <a:bodyPr wrap="square" rtlCol="0">
            <a:spAutoFit/>
          </a:bodyPr>
          <a:lstStyle/>
          <a:p>
            <a:r>
              <a:rPr lang="en-US" sz="3200" dirty="0" smtClean="0"/>
              <a:t>These materials should be removed by the lab from the immediate work area.</a:t>
            </a:r>
            <a:endParaRPr lang="en-US" sz="3200" dirty="0"/>
          </a:p>
        </p:txBody>
      </p:sp>
    </p:spTree>
    <p:extLst>
      <p:ext uri="{BB962C8B-B14F-4D97-AF65-F5344CB8AC3E}">
        <p14:creationId xmlns:p14="http://schemas.microsoft.com/office/powerpoint/2010/main" val="24098177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74" y="127000"/>
            <a:ext cx="10868826" cy="1097280"/>
          </a:xfrm>
        </p:spPr>
        <p:txBody>
          <a:bodyPr/>
          <a:lstStyle/>
          <a:p>
            <a:r>
              <a:rPr lang="en-US" dirty="0" smtClean="0"/>
              <a:t>Safety Data Sheets (“SDS”)</a:t>
            </a:r>
            <a:endParaRPr lang="en-US" dirty="0"/>
          </a:p>
        </p:txBody>
      </p:sp>
      <p:sp>
        <p:nvSpPr>
          <p:cNvPr id="3" name="Content Placeholder 2"/>
          <p:cNvSpPr>
            <a:spLocks noGrp="1"/>
          </p:cNvSpPr>
          <p:nvPr>
            <p:ph idx="1"/>
          </p:nvPr>
        </p:nvSpPr>
        <p:spPr>
          <a:xfrm>
            <a:off x="200722" y="1397760"/>
            <a:ext cx="11697629" cy="5359880"/>
          </a:xfrm>
        </p:spPr>
        <p:txBody>
          <a:bodyPr>
            <a:noAutofit/>
          </a:bodyPr>
          <a:lstStyle/>
          <a:p>
            <a:pPr>
              <a:spcBef>
                <a:spcPts val="100"/>
              </a:spcBef>
              <a:spcAft>
                <a:spcPts val="100"/>
              </a:spcAft>
              <a:buBlip>
                <a:blip r:embed="rId3"/>
              </a:buBlip>
            </a:pPr>
            <a:r>
              <a:rPr lang="en-US" sz="2400" dirty="0"/>
              <a:t>Safety data sheets are available for all chemicals used on campus.  Contractors or vendors can obtain SDS’s from </a:t>
            </a:r>
            <a:r>
              <a:rPr lang="en-US" sz="2400" dirty="0" smtClean="0"/>
              <a:t>the Office of Environmental Health and Radiation Safety (EHRS) </a:t>
            </a:r>
            <a:r>
              <a:rPr lang="en-US" sz="2400" dirty="0" smtClean="0">
                <a:hlinkClick r:id="rId4"/>
              </a:rPr>
              <a:t>http://www.ehrs.upenn.edu/programs/occupat/msds/</a:t>
            </a:r>
            <a:endParaRPr lang="en-US" sz="2400" dirty="0" smtClean="0"/>
          </a:p>
          <a:p>
            <a:pPr marL="320040" lvl="1" indent="0">
              <a:spcBef>
                <a:spcPts val="100"/>
              </a:spcBef>
              <a:spcAft>
                <a:spcPts val="100"/>
              </a:spcAft>
              <a:buNone/>
            </a:pPr>
            <a:r>
              <a:rPr lang="en-US" sz="2400" dirty="0" smtClean="0"/>
              <a:t>3160 Chestnut Street, suite 400</a:t>
            </a:r>
          </a:p>
          <a:p>
            <a:pPr marL="320040" lvl="1" indent="0">
              <a:spcBef>
                <a:spcPts val="100"/>
              </a:spcBef>
              <a:spcAft>
                <a:spcPts val="100"/>
              </a:spcAft>
              <a:buNone/>
            </a:pPr>
            <a:r>
              <a:rPr lang="en-US" sz="2400" dirty="0" smtClean="0"/>
              <a:t>215-898-4453</a:t>
            </a:r>
          </a:p>
          <a:p>
            <a:pPr marL="320040" lvl="1" indent="0">
              <a:spcBef>
                <a:spcPts val="100"/>
              </a:spcBef>
              <a:spcAft>
                <a:spcPts val="100"/>
              </a:spcAft>
              <a:buNone/>
            </a:pPr>
            <a:endParaRPr lang="en-US" sz="2400" b="1" dirty="0" smtClean="0"/>
          </a:p>
          <a:p>
            <a:pPr marL="274320" lvl="1">
              <a:spcBef>
                <a:spcPts val="100"/>
              </a:spcBef>
              <a:spcAft>
                <a:spcPts val="100"/>
              </a:spcAft>
              <a:buBlip>
                <a:blip r:embed="rId3"/>
              </a:buBlip>
            </a:pPr>
            <a:r>
              <a:rPr lang="en-US" sz="2400" dirty="0"/>
              <a:t>Many </a:t>
            </a:r>
            <a:r>
              <a:rPr lang="en-US" sz="2400" dirty="0" smtClean="0"/>
              <a:t>SDS </a:t>
            </a:r>
            <a:r>
              <a:rPr lang="en-US" sz="2400" dirty="0"/>
              <a:t>are </a:t>
            </a:r>
            <a:r>
              <a:rPr lang="en-US" sz="2400" dirty="0" smtClean="0"/>
              <a:t>also online </a:t>
            </a:r>
          </a:p>
          <a:p>
            <a:pPr marL="320040" lvl="2" indent="0">
              <a:spcBef>
                <a:spcPts val="100"/>
              </a:spcBef>
              <a:spcAft>
                <a:spcPts val="100"/>
              </a:spcAft>
              <a:buNone/>
            </a:pPr>
            <a:r>
              <a:rPr lang="en-US" sz="2400" dirty="0" smtClean="0"/>
              <a:t>i.e. Fisher </a:t>
            </a:r>
            <a:r>
              <a:rPr lang="en-US" sz="2400" dirty="0"/>
              <a:t>Scientific and Sigma Aldrich </a:t>
            </a:r>
            <a:endParaRPr lang="en-US" sz="2400" dirty="0" smtClean="0"/>
          </a:p>
          <a:p>
            <a:pPr marL="320040" lvl="2" indent="0">
              <a:spcBef>
                <a:spcPts val="100"/>
              </a:spcBef>
              <a:spcAft>
                <a:spcPts val="100"/>
              </a:spcAft>
              <a:buNone/>
            </a:pPr>
            <a:r>
              <a:rPr lang="en-US" sz="2400" dirty="0"/>
              <a:t>C</a:t>
            </a:r>
            <a:r>
              <a:rPr lang="en-US" sz="2400" dirty="0" smtClean="0"/>
              <a:t>hemical SDS </a:t>
            </a:r>
            <a:r>
              <a:rPr lang="en-US" sz="2400" dirty="0"/>
              <a:t>are available on their </a:t>
            </a:r>
            <a:r>
              <a:rPr lang="en-US" sz="2400" dirty="0" smtClean="0"/>
              <a:t>websites</a:t>
            </a:r>
          </a:p>
          <a:p>
            <a:pPr marL="320040" lvl="2" indent="0">
              <a:spcBef>
                <a:spcPts val="100"/>
              </a:spcBef>
              <a:spcAft>
                <a:spcPts val="100"/>
              </a:spcAft>
              <a:buNone/>
            </a:pPr>
            <a:r>
              <a:rPr lang="en-US" sz="2400" dirty="0" smtClean="0"/>
              <a:t>Many are available through search engines such</a:t>
            </a:r>
          </a:p>
          <a:p>
            <a:pPr marL="320040" lvl="2" indent="0">
              <a:spcBef>
                <a:spcPts val="100"/>
              </a:spcBef>
              <a:spcAft>
                <a:spcPts val="100"/>
              </a:spcAft>
              <a:buNone/>
            </a:pPr>
            <a:r>
              <a:rPr lang="en-US" sz="2400" dirty="0" smtClean="0"/>
              <a:t>as Google</a:t>
            </a:r>
          </a:p>
          <a:p>
            <a:pPr marL="320040" lvl="2" indent="0">
              <a:spcBef>
                <a:spcPts val="100"/>
              </a:spcBef>
              <a:spcAft>
                <a:spcPts val="100"/>
              </a:spcAft>
              <a:buNone/>
            </a:pPr>
            <a:endParaRPr lang="en-US" sz="2400" dirty="0"/>
          </a:p>
          <a:p>
            <a:pPr>
              <a:spcBef>
                <a:spcPts val="100"/>
              </a:spcBef>
              <a:spcAft>
                <a:spcPts val="100"/>
              </a:spcAft>
              <a:buBlip>
                <a:blip r:embed="rId3"/>
              </a:buBlip>
            </a:pPr>
            <a:r>
              <a:rPr lang="en-US" sz="2400" dirty="0"/>
              <a:t>SDS’s </a:t>
            </a:r>
            <a:r>
              <a:rPr lang="en-US" sz="2400" dirty="0" smtClean="0"/>
              <a:t>are provided by manufacturers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1731" y="3487934"/>
            <a:ext cx="5032082" cy="2704744"/>
          </a:xfrm>
          <a:prstGeom prst="rect">
            <a:avLst/>
          </a:prstGeom>
        </p:spPr>
      </p:pic>
    </p:spTree>
    <p:extLst>
      <p:ext uri="{BB962C8B-B14F-4D97-AF65-F5344CB8AC3E}">
        <p14:creationId xmlns:p14="http://schemas.microsoft.com/office/powerpoint/2010/main" val="2780534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information is in a Manufacturer Safety Data Sheet (SDS)?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77308"/>
              </p:ext>
            </p:extLst>
          </p:nvPr>
        </p:nvGraphicFramePr>
        <p:xfrm>
          <a:off x="1117600" y="2133600"/>
          <a:ext cx="10028768" cy="3337560"/>
        </p:xfrm>
        <a:graphic>
          <a:graphicData uri="http://schemas.openxmlformats.org/drawingml/2006/table">
            <a:tbl>
              <a:tblPr firstRow="1" bandRow="1">
                <a:tableStyleId>{5C22544A-7EE6-4342-B048-85BDC9FD1C3A}</a:tableStyleId>
              </a:tblPr>
              <a:tblGrid>
                <a:gridCol w="630767"/>
                <a:gridCol w="3556000"/>
                <a:gridCol w="5842001"/>
              </a:tblGrid>
              <a:tr h="370840">
                <a:tc>
                  <a:txBody>
                    <a:bodyPr/>
                    <a:lstStyle/>
                    <a:p>
                      <a:endParaRPr lang="en-US" dirty="0"/>
                    </a:p>
                  </a:txBody>
                  <a:tcPr marL="121920" marR="121920"/>
                </a:tc>
                <a:tc>
                  <a:txBody>
                    <a:bodyPr/>
                    <a:lstStyle/>
                    <a:p>
                      <a:r>
                        <a:rPr lang="en-US" dirty="0" smtClean="0"/>
                        <a:t>Section</a:t>
                      </a:r>
                      <a:endParaRPr lang="en-US" dirty="0"/>
                    </a:p>
                  </a:txBody>
                  <a:tcPr marL="121920" marR="121920"/>
                </a:tc>
                <a:tc>
                  <a:txBody>
                    <a:bodyPr/>
                    <a:lstStyle/>
                    <a:p>
                      <a:r>
                        <a:rPr lang="en-US" dirty="0" smtClean="0"/>
                        <a:t>Description</a:t>
                      </a:r>
                      <a:endParaRPr lang="en-US" dirty="0"/>
                    </a:p>
                  </a:txBody>
                  <a:tcPr marL="121920" marR="121920"/>
                </a:tc>
              </a:tr>
              <a:tr h="370840">
                <a:tc>
                  <a:txBody>
                    <a:bodyPr/>
                    <a:lstStyle/>
                    <a:p>
                      <a:r>
                        <a:rPr lang="en-US" dirty="0" smtClean="0"/>
                        <a:t>1</a:t>
                      </a:r>
                      <a:endParaRPr lang="en-US" dirty="0"/>
                    </a:p>
                  </a:txBody>
                  <a:tcPr marL="121920" marR="121920"/>
                </a:tc>
                <a:tc>
                  <a:txBody>
                    <a:bodyPr/>
                    <a:lstStyle/>
                    <a:p>
                      <a:r>
                        <a:rPr lang="en-US" dirty="0" smtClean="0"/>
                        <a:t>Identification</a:t>
                      </a:r>
                      <a:endParaRPr lang="en-US" dirty="0"/>
                    </a:p>
                  </a:txBody>
                  <a:tcPr marL="121920" marR="121920"/>
                </a:tc>
                <a:tc>
                  <a:txBody>
                    <a:bodyPr/>
                    <a:lstStyle/>
                    <a:p>
                      <a:r>
                        <a:rPr lang="en-US" dirty="0" smtClean="0"/>
                        <a:t>Name, Manufacturer, Uses</a:t>
                      </a:r>
                      <a:endParaRPr lang="en-US" dirty="0"/>
                    </a:p>
                  </a:txBody>
                  <a:tcPr marL="121920" marR="121920"/>
                </a:tc>
              </a:tr>
              <a:tr h="370840">
                <a:tc>
                  <a:txBody>
                    <a:bodyPr/>
                    <a:lstStyle/>
                    <a:p>
                      <a:r>
                        <a:rPr lang="en-US" b="1" dirty="0" smtClean="0"/>
                        <a:t>2</a:t>
                      </a:r>
                      <a:endParaRPr lang="en-US" b="1" dirty="0"/>
                    </a:p>
                  </a:txBody>
                  <a:tcPr marL="121920" marR="121920"/>
                </a:tc>
                <a:tc>
                  <a:txBody>
                    <a:bodyPr/>
                    <a:lstStyle/>
                    <a:p>
                      <a:r>
                        <a:rPr lang="en-US" b="1" dirty="0" smtClean="0"/>
                        <a:t>Hazard Identification</a:t>
                      </a:r>
                      <a:endParaRPr lang="en-US" b="1" dirty="0"/>
                    </a:p>
                  </a:txBody>
                  <a:tcPr marL="121920" marR="121920"/>
                </a:tc>
                <a:tc>
                  <a:txBody>
                    <a:bodyPr/>
                    <a:lstStyle/>
                    <a:p>
                      <a:r>
                        <a:rPr lang="en-US" b="1" dirty="0" smtClean="0"/>
                        <a:t>Label information</a:t>
                      </a:r>
                      <a:endParaRPr lang="en-US" b="1" dirty="0"/>
                    </a:p>
                  </a:txBody>
                  <a:tcPr marL="121920" marR="121920"/>
                </a:tc>
              </a:tr>
              <a:tr h="370840">
                <a:tc>
                  <a:txBody>
                    <a:bodyPr/>
                    <a:lstStyle/>
                    <a:p>
                      <a:r>
                        <a:rPr lang="en-US" dirty="0" smtClean="0"/>
                        <a:t>3</a:t>
                      </a:r>
                      <a:endParaRPr lang="en-US" dirty="0"/>
                    </a:p>
                  </a:txBody>
                  <a:tcPr marL="121920" marR="121920"/>
                </a:tc>
                <a:tc>
                  <a:txBody>
                    <a:bodyPr/>
                    <a:lstStyle/>
                    <a:p>
                      <a:r>
                        <a:rPr lang="en-US" dirty="0" smtClean="0"/>
                        <a:t>Composition</a:t>
                      </a:r>
                      <a:endParaRPr lang="en-US" dirty="0"/>
                    </a:p>
                  </a:txBody>
                  <a:tcPr marL="121920" marR="121920"/>
                </a:tc>
                <a:tc>
                  <a:txBody>
                    <a:bodyPr/>
                    <a:lstStyle/>
                    <a:p>
                      <a:r>
                        <a:rPr lang="en-US" dirty="0" smtClean="0"/>
                        <a:t>Ingredients,</a:t>
                      </a:r>
                      <a:r>
                        <a:rPr lang="en-US" baseline="0" dirty="0" smtClean="0"/>
                        <a:t> concentrations</a:t>
                      </a:r>
                      <a:endParaRPr lang="en-US" dirty="0"/>
                    </a:p>
                  </a:txBody>
                  <a:tcPr marL="121920" marR="121920"/>
                </a:tc>
              </a:tr>
              <a:tr h="370840">
                <a:tc>
                  <a:txBody>
                    <a:bodyPr/>
                    <a:lstStyle/>
                    <a:p>
                      <a:r>
                        <a:rPr lang="en-US" b="1" dirty="0" smtClean="0"/>
                        <a:t>4</a:t>
                      </a:r>
                      <a:endParaRPr lang="en-US" b="1" dirty="0"/>
                    </a:p>
                  </a:txBody>
                  <a:tcPr marL="121920" marR="121920"/>
                </a:tc>
                <a:tc>
                  <a:txBody>
                    <a:bodyPr/>
                    <a:lstStyle/>
                    <a:p>
                      <a:r>
                        <a:rPr lang="en-US" b="1" dirty="0" smtClean="0"/>
                        <a:t>First Aid</a:t>
                      </a:r>
                      <a:endParaRPr lang="en-US" b="1" dirty="0"/>
                    </a:p>
                  </a:txBody>
                  <a:tcPr marL="121920" marR="121920"/>
                </a:tc>
                <a:tc>
                  <a:txBody>
                    <a:bodyPr/>
                    <a:lstStyle/>
                    <a:p>
                      <a:r>
                        <a:rPr lang="en-US" b="1" dirty="0" smtClean="0"/>
                        <a:t>Recommendations</a:t>
                      </a:r>
                      <a:endParaRPr lang="en-US" b="1" dirty="0"/>
                    </a:p>
                  </a:txBody>
                  <a:tcPr marL="121920" marR="121920"/>
                </a:tc>
              </a:tr>
              <a:tr h="370840">
                <a:tc>
                  <a:txBody>
                    <a:bodyPr/>
                    <a:lstStyle/>
                    <a:p>
                      <a:r>
                        <a:rPr lang="en-US" dirty="0" smtClean="0"/>
                        <a:t>5</a:t>
                      </a:r>
                      <a:endParaRPr lang="en-US" dirty="0"/>
                    </a:p>
                  </a:txBody>
                  <a:tcPr marL="121920" marR="121920"/>
                </a:tc>
                <a:tc>
                  <a:txBody>
                    <a:bodyPr/>
                    <a:lstStyle/>
                    <a:p>
                      <a:r>
                        <a:rPr lang="en-US" dirty="0" smtClean="0"/>
                        <a:t>Fire-Fighting</a:t>
                      </a:r>
                      <a:endParaRPr lang="en-US" dirty="0"/>
                    </a:p>
                  </a:txBody>
                  <a:tcPr marL="121920" marR="121920"/>
                </a:tc>
                <a:tc>
                  <a:txBody>
                    <a:bodyPr/>
                    <a:lstStyle/>
                    <a:p>
                      <a:r>
                        <a:rPr lang="en-US" dirty="0" smtClean="0"/>
                        <a:t>Extinguishing,</a:t>
                      </a:r>
                      <a:r>
                        <a:rPr lang="en-US" baseline="0" dirty="0" smtClean="0"/>
                        <a:t> special information</a:t>
                      </a:r>
                      <a:endParaRPr lang="en-US" dirty="0"/>
                    </a:p>
                  </a:txBody>
                  <a:tcPr marL="121920" marR="121920"/>
                </a:tc>
              </a:tr>
              <a:tr h="370840">
                <a:tc>
                  <a:txBody>
                    <a:bodyPr/>
                    <a:lstStyle/>
                    <a:p>
                      <a:r>
                        <a:rPr lang="en-US" dirty="0" smtClean="0"/>
                        <a:t>6</a:t>
                      </a:r>
                      <a:endParaRPr lang="en-US" dirty="0"/>
                    </a:p>
                  </a:txBody>
                  <a:tcPr marL="121920" marR="121920"/>
                </a:tc>
                <a:tc>
                  <a:txBody>
                    <a:bodyPr/>
                    <a:lstStyle/>
                    <a:p>
                      <a:r>
                        <a:rPr lang="en-US" dirty="0" smtClean="0"/>
                        <a:t>Accidental Release</a:t>
                      </a:r>
                      <a:endParaRPr lang="en-US" dirty="0"/>
                    </a:p>
                  </a:txBody>
                  <a:tcPr marL="121920" marR="121920"/>
                </a:tc>
                <a:tc>
                  <a:txBody>
                    <a:bodyPr/>
                    <a:lstStyle/>
                    <a:p>
                      <a:r>
                        <a:rPr lang="en-US" dirty="0" smtClean="0"/>
                        <a:t>Containment, cleanup</a:t>
                      </a:r>
                      <a:endParaRPr lang="en-US" dirty="0"/>
                    </a:p>
                  </a:txBody>
                  <a:tcPr marL="121920" marR="121920"/>
                </a:tc>
              </a:tr>
              <a:tr h="370840">
                <a:tc>
                  <a:txBody>
                    <a:bodyPr/>
                    <a:lstStyle/>
                    <a:p>
                      <a:r>
                        <a:rPr lang="en-US" dirty="0" smtClean="0"/>
                        <a:t>7</a:t>
                      </a:r>
                      <a:endParaRPr lang="en-US" dirty="0"/>
                    </a:p>
                  </a:txBody>
                  <a:tcPr marL="121920" marR="121920"/>
                </a:tc>
                <a:tc>
                  <a:txBody>
                    <a:bodyPr/>
                    <a:lstStyle/>
                    <a:p>
                      <a:r>
                        <a:rPr lang="en-US" dirty="0" smtClean="0"/>
                        <a:t>Handling</a:t>
                      </a:r>
                      <a:r>
                        <a:rPr lang="en-US" baseline="0" dirty="0" smtClean="0"/>
                        <a:t> and Storage</a:t>
                      </a:r>
                      <a:endParaRPr lang="en-US" dirty="0"/>
                    </a:p>
                  </a:txBody>
                  <a:tcPr marL="121920" marR="121920"/>
                </a:tc>
                <a:tc>
                  <a:txBody>
                    <a:bodyPr/>
                    <a:lstStyle/>
                    <a:p>
                      <a:r>
                        <a:rPr lang="en-US" dirty="0" smtClean="0"/>
                        <a:t>Precautions</a:t>
                      </a:r>
                      <a:endParaRPr lang="en-US" dirty="0"/>
                    </a:p>
                  </a:txBody>
                  <a:tcPr marL="121920" marR="121920"/>
                </a:tc>
              </a:tr>
              <a:tr h="370840">
                <a:tc>
                  <a:txBody>
                    <a:bodyPr/>
                    <a:lstStyle/>
                    <a:p>
                      <a:r>
                        <a:rPr lang="en-US" b="1" dirty="0" smtClean="0"/>
                        <a:t>8</a:t>
                      </a:r>
                      <a:endParaRPr lang="en-US" b="1" dirty="0"/>
                    </a:p>
                  </a:txBody>
                  <a:tcPr marL="121920" marR="121920"/>
                </a:tc>
                <a:tc>
                  <a:txBody>
                    <a:bodyPr/>
                    <a:lstStyle/>
                    <a:p>
                      <a:r>
                        <a:rPr lang="en-US" b="1" dirty="0" smtClean="0"/>
                        <a:t>Exposure</a:t>
                      </a:r>
                      <a:r>
                        <a:rPr lang="en-US" b="1" baseline="0" dirty="0" smtClean="0"/>
                        <a:t> Control/PPE</a:t>
                      </a:r>
                      <a:endParaRPr lang="en-US" b="1" dirty="0"/>
                    </a:p>
                  </a:txBody>
                  <a:tcPr marL="121920" marR="121920"/>
                </a:tc>
                <a:tc>
                  <a:txBody>
                    <a:bodyPr/>
                    <a:lstStyle/>
                    <a:p>
                      <a:r>
                        <a:rPr lang="en-US" b="1" dirty="0" smtClean="0"/>
                        <a:t>PELs, TLVs, Engineering Controls, PPE</a:t>
                      </a:r>
                      <a:endParaRPr lang="en-US" b="1" dirty="0"/>
                    </a:p>
                  </a:txBody>
                  <a:tcPr marL="121920" marR="121920"/>
                </a:tc>
              </a:tr>
            </a:tbl>
          </a:graphicData>
        </a:graphic>
      </p:graphicFrame>
    </p:spTree>
    <p:extLst>
      <p:ext uri="{BB962C8B-B14F-4D97-AF65-F5344CB8AC3E}">
        <p14:creationId xmlns:p14="http://schemas.microsoft.com/office/powerpoint/2010/main" val="22516332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S10290238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7FBB9D-AA08-4C32-8A71-9F02C5E4D8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1835</Words>
  <Application>Microsoft Office PowerPoint</Application>
  <PresentationFormat>Custom</PresentationFormat>
  <Paragraphs>280</Paragraphs>
  <Slides>40</Slides>
  <Notes>33</Notes>
  <HiddenSlides>1</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TS102902389</vt:lpstr>
      <vt:lpstr>Hazard Communication and Safety Awareness for Contractors Entering Penn Laboratories</vt:lpstr>
      <vt:lpstr>Hazard Communication at PENN</vt:lpstr>
      <vt:lpstr>Hazard Communication</vt:lpstr>
      <vt:lpstr>Work Coordination</vt:lpstr>
      <vt:lpstr>Laboratory Safety Awareness</vt:lpstr>
      <vt:lpstr>Identifying Chemical Hazards</vt:lpstr>
      <vt:lpstr>Laboratory Hazards</vt:lpstr>
      <vt:lpstr>Safety Data Sheets (“SDS”)</vt:lpstr>
      <vt:lpstr>What information is in a Manufacturer Safety Data Sheet (SDS)?</vt:lpstr>
      <vt:lpstr>SDS (cont’d)</vt:lpstr>
      <vt:lpstr>PowerPoint Presentation</vt:lpstr>
      <vt:lpstr>Types of chemical labeling that you may see on campus:</vt:lpstr>
      <vt:lpstr>Labeling Pictograms</vt:lpstr>
      <vt:lpstr>Entering Laboratories</vt:lpstr>
      <vt:lpstr>Entering Penn Laboratories</vt:lpstr>
      <vt:lpstr>Entering Animal Areas</vt:lpstr>
      <vt:lpstr>Mandatory Personal Protection</vt:lpstr>
      <vt:lpstr>University Laboratory Room Signs</vt:lpstr>
      <vt:lpstr>Room Sign Label Explanations</vt:lpstr>
      <vt:lpstr>Room Sign Label Explanations</vt:lpstr>
      <vt:lpstr>Room Sign Label Explanations</vt:lpstr>
      <vt:lpstr>Room Sign Label Explanations</vt:lpstr>
      <vt:lpstr>Room Sign Label Explanations</vt:lpstr>
      <vt:lpstr>Biosafety Level 3</vt:lpstr>
      <vt:lpstr>Other Warning Signs</vt:lpstr>
      <vt:lpstr>Alarm Warning Signs</vt:lpstr>
      <vt:lpstr>Chemicals Present in Labs</vt:lpstr>
      <vt:lpstr>Moving Laboratory Equipment</vt:lpstr>
      <vt:lpstr>Working Near Lab Benches</vt:lpstr>
      <vt:lpstr>Exiting Laboratories</vt:lpstr>
      <vt:lpstr>Emergencies</vt:lpstr>
      <vt:lpstr>Injuries</vt:lpstr>
      <vt:lpstr>Injuries</vt:lpstr>
      <vt:lpstr>Needle Sticks</vt:lpstr>
      <vt:lpstr>Laboratory Chemical Exposure</vt:lpstr>
      <vt:lpstr>Chemical Splashes to Eyes</vt:lpstr>
      <vt:lpstr>Asbestos Awareness</vt:lpstr>
      <vt:lpstr>Summary</vt:lpstr>
      <vt:lpstr>Summary</vt:lpstr>
      <vt:lpstr>Questions or Concerns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2012-12-05T18:54:27Z</dcterms:created>
  <dcterms:modified xsi:type="dcterms:W3CDTF">2014-04-03T14:45:39Z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TC029023899991</vt:lpwstr>
  </property>
</Properties>
</file>